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0"/>
  </p:notesMasterIdLst>
  <p:sldIdLst>
    <p:sldId id="256" r:id="rId2"/>
    <p:sldId id="257" r:id="rId3"/>
    <p:sldId id="258" r:id="rId4"/>
    <p:sldId id="259" r:id="rId5"/>
    <p:sldId id="260" r:id="rId6"/>
    <p:sldId id="261" r:id="rId7"/>
    <p:sldId id="262" r:id="rId8"/>
    <p:sldId id="263" r:id="rId9"/>
    <p:sldId id="265" r:id="rId10"/>
    <p:sldId id="266" r:id="rId11"/>
    <p:sldId id="267" r:id="rId12"/>
    <p:sldId id="268" r:id="rId13"/>
    <p:sldId id="264" r:id="rId14"/>
    <p:sldId id="269" r:id="rId15"/>
    <p:sldId id="270" r:id="rId16"/>
    <p:sldId id="271" r:id="rId17"/>
    <p:sldId id="272" r:id="rId18"/>
    <p:sldId id="273" r:id="rId19"/>
    <p:sldId id="274" r:id="rId20"/>
    <p:sldId id="331" r:id="rId21"/>
    <p:sldId id="332" r:id="rId22"/>
    <p:sldId id="333" r:id="rId23"/>
    <p:sldId id="334"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2" r:id="rId40"/>
    <p:sldId id="291" r:id="rId41"/>
    <p:sldId id="293" r:id="rId42"/>
    <p:sldId id="294" r:id="rId43"/>
    <p:sldId id="295" r:id="rId44"/>
    <p:sldId id="296" r:id="rId45"/>
    <p:sldId id="297" r:id="rId46"/>
    <p:sldId id="298" r:id="rId47"/>
    <p:sldId id="317" r:id="rId48"/>
    <p:sldId id="300" r:id="rId49"/>
    <p:sldId id="301" r:id="rId50"/>
    <p:sldId id="302" r:id="rId51"/>
    <p:sldId id="303" r:id="rId52"/>
    <p:sldId id="304" r:id="rId53"/>
    <p:sldId id="305" r:id="rId54"/>
    <p:sldId id="306" r:id="rId55"/>
    <p:sldId id="307" r:id="rId56"/>
    <p:sldId id="308" r:id="rId57"/>
    <p:sldId id="309" r:id="rId58"/>
    <p:sldId id="335" r:id="rId59"/>
    <p:sldId id="336" r:id="rId60"/>
    <p:sldId id="337" r:id="rId61"/>
    <p:sldId id="338" r:id="rId62"/>
    <p:sldId id="311" r:id="rId63"/>
    <p:sldId id="312" r:id="rId64"/>
    <p:sldId id="314" r:id="rId65"/>
    <p:sldId id="315" r:id="rId66"/>
    <p:sldId id="316" r:id="rId67"/>
    <p:sldId id="318" r:id="rId68"/>
    <p:sldId id="319" r:id="rId69"/>
    <p:sldId id="320" r:id="rId70"/>
    <p:sldId id="321" r:id="rId71"/>
    <p:sldId id="322" r:id="rId72"/>
    <p:sldId id="324" r:id="rId73"/>
    <p:sldId id="325" r:id="rId74"/>
    <p:sldId id="326" r:id="rId75"/>
    <p:sldId id="327" r:id="rId76"/>
    <p:sldId id="328" r:id="rId77"/>
    <p:sldId id="339" r:id="rId78"/>
    <p:sldId id="340" r:id="rId79"/>
    <p:sldId id="341" r:id="rId80"/>
    <p:sldId id="342" r:id="rId81"/>
    <p:sldId id="329" r:id="rId82"/>
    <p:sldId id="344" r:id="rId83"/>
    <p:sldId id="345" r:id="rId84"/>
    <p:sldId id="346" r:id="rId85"/>
    <p:sldId id="347" r:id="rId86"/>
    <p:sldId id="348" r:id="rId87"/>
    <p:sldId id="343" r:id="rId88"/>
    <p:sldId id="330" r:id="rId8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65" d="100"/>
          <a:sy n="65" d="100"/>
        </p:scale>
        <p:origin x="1320" y="48"/>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notesMaster" Target="notesMasters/notesMaster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viewProps" Target="view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diagrams/_rels/data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4.svg"/><Relationship Id="rId1" Type="http://schemas.openxmlformats.org/officeDocument/2006/relationships/image" Target="../media/image3.png"/><Relationship Id="rId4" Type="http://schemas.openxmlformats.org/officeDocument/2006/relationships/image" Target="../media/image6.svg"/></Relationships>
</file>

<file path=ppt/diagrams/_rels/drawing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4.svg"/><Relationship Id="rId1" Type="http://schemas.openxmlformats.org/officeDocument/2006/relationships/image" Target="../media/image3.png"/><Relationship Id="rId4" Type="http://schemas.openxmlformats.org/officeDocument/2006/relationships/image" Target="../media/image6.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a:alpha val="0"/>
      </a:schemeClr>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1F1AF06-FC14-40E5-8F49-9D8156A3DC4B}" type="doc">
      <dgm:prSet loTypeId="urn:microsoft.com/office/officeart/2018/2/layout/IconLabelDescriptionList" loCatId="icon" qsTypeId="urn:microsoft.com/office/officeart/2005/8/quickstyle/simple1" qsCatId="simple" csTypeId="urn:microsoft.com/office/officeart/2018/5/colors/Iconchunking_neutralbg_colorful2" csCatId="colorful" phldr="1"/>
      <dgm:spPr/>
      <dgm:t>
        <a:bodyPr/>
        <a:lstStyle/>
        <a:p>
          <a:endParaRPr lang="en-US"/>
        </a:p>
      </dgm:t>
    </dgm:pt>
    <dgm:pt modelId="{5C2A9284-8A4A-4E37-B146-8BEC9914C304}">
      <dgm:prSet/>
      <dgm:spPr/>
      <dgm:t>
        <a:bodyPr/>
        <a:lstStyle/>
        <a:p>
          <a:pPr>
            <a:defRPr b="1"/>
          </a:pPr>
          <a:r>
            <a:rPr lang="en-US" b="1"/>
            <a:t>Identified e-money: </a:t>
          </a:r>
          <a:endParaRPr lang="en-US"/>
        </a:p>
      </dgm:t>
    </dgm:pt>
    <dgm:pt modelId="{C36576CD-AD44-4A06-8231-CD94E906E982}" type="parTrans" cxnId="{E4EFC9A4-A0CA-4265-818E-FAFA113D6C61}">
      <dgm:prSet/>
      <dgm:spPr/>
      <dgm:t>
        <a:bodyPr/>
        <a:lstStyle/>
        <a:p>
          <a:endParaRPr lang="en-US"/>
        </a:p>
      </dgm:t>
    </dgm:pt>
    <dgm:pt modelId="{8A8BBF74-2D3B-4BAA-A3A2-ACC4C861A669}" type="sibTrans" cxnId="{E4EFC9A4-A0CA-4265-818E-FAFA113D6C61}">
      <dgm:prSet/>
      <dgm:spPr/>
      <dgm:t>
        <a:bodyPr/>
        <a:lstStyle/>
        <a:p>
          <a:endParaRPr lang="en-US"/>
        </a:p>
      </dgm:t>
    </dgm:pt>
    <dgm:pt modelId="{72BF8588-0099-4836-8BA3-51D5DD725EB9}">
      <dgm:prSet/>
      <dgm:spPr/>
      <dgm:t>
        <a:bodyPr/>
        <a:lstStyle/>
        <a:p>
          <a:r>
            <a:rPr lang="en-US"/>
            <a:t>– Identified e-money contains information revealing the identity of the person who originally withdrew the money from the bank. Also, in much the same manners as credit cards, identified e-money enables the bank to track the money as it moves through the economy</a:t>
          </a:r>
        </a:p>
      </dgm:t>
    </dgm:pt>
    <dgm:pt modelId="{18E6F07C-DA37-4E02-872A-DA73151D38D2}" type="parTrans" cxnId="{A0B6E52A-87B9-408C-8B49-ED9FF34AA87E}">
      <dgm:prSet/>
      <dgm:spPr/>
      <dgm:t>
        <a:bodyPr/>
        <a:lstStyle/>
        <a:p>
          <a:endParaRPr lang="en-US"/>
        </a:p>
      </dgm:t>
    </dgm:pt>
    <dgm:pt modelId="{61FCF0C8-D9F9-4D39-BFDF-4031AD75D15A}" type="sibTrans" cxnId="{A0B6E52A-87B9-408C-8B49-ED9FF34AA87E}">
      <dgm:prSet/>
      <dgm:spPr/>
      <dgm:t>
        <a:bodyPr/>
        <a:lstStyle/>
        <a:p>
          <a:endParaRPr lang="en-US"/>
        </a:p>
      </dgm:t>
    </dgm:pt>
    <dgm:pt modelId="{C5E6A853-C6B2-4143-8614-2B9B19EE69E7}">
      <dgm:prSet/>
      <dgm:spPr/>
      <dgm:t>
        <a:bodyPr/>
        <a:lstStyle/>
        <a:p>
          <a:r>
            <a:rPr lang="en-US"/>
            <a:t>– This type of money contains information that makes it possible to identify the person who withdrew the money from the bank. The process generates an audit trail. </a:t>
          </a:r>
        </a:p>
      </dgm:t>
    </dgm:pt>
    <dgm:pt modelId="{9A8DB025-4DB3-4FF3-86FB-B83CBD348505}" type="parTrans" cxnId="{E45C3F9F-B1EF-4208-AF5A-65B7DAE9ACE5}">
      <dgm:prSet/>
      <dgm:spPr/>
      <dgm:t>
        <a:bodyPr/>
        <a:lstStyle/>
        <a:p>
          <a:endParaRPr lang="en-US"/>
        </a:p>
      </dgm:t>
    </dgm:pt>
    <dgm:pt modelId="{73057328-9991-40BC-98D5-46E44DBF65EC}" type="sibTrans" cxnId="{E45C3F9F-B1EF-4208-AF5A-65B7DAE9ACE5}">
      <dgm:prSet/>
      <dgm:spPr/>
      <dgm:t>
        <a:bodyPr/>
        <a:lstStyle/>
        <a:p>
          <a:endParaRPr lang="en-US"/>
        </a:p>
      </dgm:t>
    </dgm:pt>
    <dgm:pt modelId="{4493E5D9-99DA-45D3-86EA-6023891BC54A}">
      <dgm:prSet/>
      <dgm:spPr/>
      <dgm:t>
        <a:bodyPr/>
        <a:lstStyle/>
        <a:p>
          <a:pPr>
            <a:defRPr b="1"/>
          </a:pPr>
          <a:r>
            <a:rPr lang="en-US" b="1"/>
            <a:t>Anonymous e-money: </a:t>
          </a:r>
          <a:endParaRPr lang="en-US"/>
        </a:p>
      </dgm:t>
    </dgm:pt>
    <dgm:pt modelId="{D5789CD1-EC7A-4A3D-85BE-120253DD331B}" type="parTrans" cxnId="{6C11080C-AFC9-4A02-B8EF-612A2D416910}">
      <dgm:prSet/>
      <dgm:spPr/>
      <dgm:t>
        <a:bodyPr/>
        <a:lstStyle/>
        <a:p>
          <a:endParaRPr lang="en-US"/>
        </a:p>
      </dgm:t>
    </dgm:pt>
    <dgm:pt modelId="{B898FF97-06FF-4E0B-929C-7C1C6D9E0AD9}" type="sibTrans" cxnId="{6C11080C-AFC9-4A02-B8EF-612A2D416910}">
      <dgm:prSet/>
      <dgm:spPr/>
      <dgm:t>
        <a:bodyPr/>
        <a:lstStyle/>
        <a:p>
          <a:endParaRPr lang="en-US"/>
        </a:p>
      </dgm:t>
    </dgm:pt>
    <dgm:pt modelId="{60798648-0153-4C7A-AC29-F90B19D5C475}">
      <dgm:prSet/>
      <dgm:spPr/>
      <dgm:t>
        <a:bodyPr/>
        <a:lstStyle/>
        <a:p>
          <a:r>
            <a:rPr lang="en-US"/>
            <a:t>This e-money contains no information, so it is not possible to identify the person who withdrew the money from the bank, i.e. anonymous money cannot be traced. It is like paper money and leaves no audit trail. </a:t>
          </a:r>
        </a:p>
      </dgm:t>
    </dgm:pt>
    <dgm:pt modelId="{9A2D45E5-F608-45D7-A074-9779D5DDB14F}" type="parTrans" cxnId="{48914248-BF05-47DE-9AAD-F7FFD2DE5C58}">
      <dgm:prSet/>
      <dgm:spPr/>
      <dgm:t>
        <a:bodyPr/>
        <a:lstStyle/>
        <a:p>
          <a:endParaRPr lang="en-US"/>
        </a:p>
      </dgm:t>
    </dgm:pt>
    <dgm:pt modelId="{30391D4E-CD71-4F2B-B128-87E2EF5ADC6C}" type="sibTrans" cxnId="{48914248-BF05-47DE-9AAD-F7FFD2DE5C58}">
      <dgm:prSet/>
      <dgm:spPr/>
      <dgm:t>
        <a:bodyPr/>
        <a:lstStyle/>
        <a:p>
          <a:endParaRPr lang="en-US"/>
        </a:p>
      </dgm:t>
    </dgm:pt>
    <dgm:pt modelId="{74B9756C-56EE-4492-99FA-19A8FB065928}" type="pres">
      <dgm:prSet presAssocID="{F1F1AF06-FC14-40E5-8F49-9D8156A3DC4B}" presName="root" presStyleCnt="0">
        <dgm:presLayoutVars>
          <dgm:dir/>
          <dgm:resizeHandles val="exact"/>
        </dgm:presLayoutVars>
      </dgm:prSet>
      <dgm:spPr/>
      <dgm:t>
        <a:bodyPr/>
        <a:lstStyle/>
        <a:p>
          <a:endParaRPr lang="en-US"/>
        </a:p>
      </dgm:t>
    </dgm:pt>
    <dgm:pt modelId="{36004160-08EF-4F98-9BB0-E7B45B346222}" type="pres">
      <dgm:prSet presAssocID="{5C2A9284-8A4A-4E37-B146-8BEC9914C304}" presName="compNode" presStyleCnt="0"/>
      <dgm:spPr/>
    </dgm:pt>
    <dgm:pt modelId="{B1D43696-6FB0-450C-A108-6F31CB7B6C6B}" type="pres">
      <dgm:prSet presAssocID="{5C2A9284-8A4A-4E37-B146-8BEC9914C304}"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a:noFill/>
        </a:ln>
      </dgm:spPr>
      <dgm:t>
        <a:bodyPr/>
        <a:lstStyle/>
        <a:p>
          <a:endParaRPr lang="en-US"/>
        </a:p>
      </dgm:t>
      <dgm:extLst>
        <a:ext uri="{E40237B7-FDA0-4F09-8148-C483321AD2D9}">
          <dgm14:cNvPr xmlns:dgm14="http://schemas.microsoft.com/office/drawing/2010/diagram" id="0" name="" descr="Dollar"/>
        </a:ext>
      </dgm:extLst>
    </dgm:pt>
    <dgm:pt modelId="{BDA201E6-C9D7-490E-AB0B-4904AA5E2480}" type="pres">
      <dgm:prSet presAssocID="{5C2A9284-8A4A-4E37-B146-8BEC9914C304}" presName="iconSpace" presStyleCnt="0"/>
      <dgm:spPr/>
    </dgm:pt>
    <dgm:pt modelId="{91032CD5-D606-4C6C-8874-353F1332DDA6}" type="pres">
      <dgm:prSet presAssocID="{5C2A9284-8A4A-4E37-B146-8BEC9914C304}" presName="parTx" presStyleLbl="revTx" presStyleIdx="0" presStyleCnt="4">
        <dgm:presLayoutVars>
          <dgm:chMax val="0"/>
          <dgm:chPref val="0"/>
        </dgm:presLayoutVars>
      </dgm:prSet>
      <dgm:spPr/>
      <dgm:t>
        <a:bodyPr/>
        <a:lstStyle/>
        <a:p>
          <a:endParaRPr lang="en-US"/>
        </a:p>
      </dgm:t>
    </dgm:pt>
    <dgm:pt modelId="{9D4AC499-4260-4282-B77F-3663A97057A9}" type="pres">
      <dgm:prSet presAssocID="{5C2A9284-8A4A-4E37-B146-8BEC9914C304}" presName="txSpace" presStyleCnt="0"/>
      <dgm:spPr/>
    </dgm:pt>
    <dgm:pt modelId="{4E81EC0A-BCEF-4B29-A248-2429DCCA6BD8}" type="pres">
      <dgm:prSet presAssocID="{5C2A9284-8A4A-4E37-B146-8BEC9914C304}" presName="desTx" presStyleLbl="revTx" presStyleIdx="1" presStyleCnt="4">
        <dgm:presLayoutVars/>
      </dgm:prSet>
      <dgm:spPr/>
      <dgm:t>
        <a:bodyPr/>
        <a:lstStyle/>
        <a:p>
          <a:endParaRPr lang="en-US"/>
        </a:p>
      </dgm:t>
    </dgm:pt>
    <dgm:pt modelId="{B534A6F7-185C-43A5-88B5-7F4AEDB96631}" type="pres">
      <dgm:prSet presAssocID="{8A8BBF74-2D3B-4BAA-A3A2-ACC4C861A669}" presName="sibTrans" presStyleCnt="0"/>
      <dgm:spPr/>
    </dgm:pt>
    <dgm:pt modelId="{73F24E94-5CCE-4529-B5A3-F8850ACFBFCF}" type="pres">
      <dgm:prSet presAssocID="{4493E5D9-99DA-45D3-86EA-6023891BC54A}" presName="compNode" presStyleCnt="0"/>
      <dgm:spPr/>
    </dgm:pt>
    <dgm:pt modelId="{39B76EC1-CB83-4C82-B76B-5AA4CC08789B}" type="pres">
      <dgm:prSet presAssocID="{4493E5D9-99DA-45D3-86EA-6023891BC54A}"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a:ln>
          <a:noFill/>
        </a:ln>
      </dgm:spPr>
      <dgm:t>
        <a:bodyPr/>
        <a:lstStyle/>
        <a:p>
          <a:endParaRPr lang="en-US"/>
        </a:p>
      </dgm:t>
      <dgm:extLst>
        <a:ext uri="{E40237B7-FDA0-4F09-8148-C483321AD2D9}">
          <dgm14:cNvPr xmlns:dgm14="http://schemas.microsoft.com/office/drawing/2010/diagram" id="0" name="" descr="Money"/>
        </a:ext>
      </dgm:extLst>
    </dgm:pt>
    <dgm:pt modelId="{67D1156A-B547-40EF-9EC8-E74ACE2D8109}" type="pres">
      <dgm:prSet presAssocID="{4493E5D9-99DA-45D3-86EA-6023891BC54A}" presName="iconSpace" presStyleCnt="0"/>
      <dgm:spPr/>
    </dgm:pt>
    <dgm:pt modelId="{DFF137D5-8770-4C46-9486-46EFA78168B2}" type="pres">
      <dgm:prSet presAssocID="{4493E5D9-99DA-45D3-86EA-6023891BC54A}" presName="parTx" presStyleLbl="revTx" presStyleIdx="2" presStyleCnt="4">
        <dgm:presLayoutVars>
          <dgm:chMax val="0"/>
          <dgm:chPref val="0"/>
        </dgm:presLayoutVars>
      </dgm:prSet>
      <dgm:spPr/>
      <dgm:t>
        <a:bodyPr/>
        <a:lstStyle/>
        <a:p>
          <a:endParaRPr lang="en-US"/>
        </a:p>
      </dgm:t>
    </dgm:pt>
    <dgm:pt modelId="{2AE58B2F-BF22-4DDC-98D3-26B7A60C9E47}" type="pres">
      <dgm:prSet presAssocID="{4493E5D9-99DA-45D3-86EA-6023891BC54A}" presName="txSpace" presStyleCnt="0"/>
      <dgm:spPr/>
    </dgm:pt>
    <dgm:pt modelId="{16CA3F3E-5942-4C39-AA64-6A0FB0E771F7}" type="pres">
      <dgm:prSet presAssocID="{4493E5D9-99DA-45D3-86EA-6023891BC54A}" presName="desTx" presStyleLbl="revTx" presStyleIdx="3" presStyleCnt="4">
        <dgm:presLayoutVars/>
      </dgm:prSet>
      <dgm:spPr/>
      <dgm:t>
        <a:bodyPr/>
        <a:lstStyle/>
        <a:p>
          <a:endParaRPr lang="en-US"/>
        </a:p>
      </dgm:t>
    </dgm:pt>
  </dgm:ptLst>
  <dgm:cxnLst>
    <dgm:cxn modelId="{0E3AC493-D949-45E3-93B9-B1170AD1D653}" type="presOf" srcId="{5C2A9284-8A4A-4E37-B146-8BEC9914C304}" destId="{91032CD5-D606-4C6C-8874-353F1332DDA6}" srcOrd="0" destOrd="0" presId="urn:microsoft.com/office/officeart/2018/2/layout/IconLabelDescriptionList"/>
    <dgm:cxn modelId="{E4EFC9A4-A0CA-4265-818E-FAFA113D6C61}" srcId="{F1F1AF06-FC14-40E5-8F49-9D8156A3DC4B}" destId="{5C2A9284-8A4A-4E37-B146-8BEC9914C304}" srcOrd="0" destOrd="0" parTransId="{C36576CD-AD44-4A06-8231-CD94E906E982}" sibTransId="{8A8BBF74-2D3B-4BAA-A3A2-ACC4C861A669}"/>
    <dgm:cxn modelId="{CDCB15C2-DE4C-4C23-933E-143862C8D532}" type="presOf" srcId="{C5E6A853-C6B2-4143-8614-2B9B19EE69E7}" destId="{4E81EC0A-BCEF-4B29-A248-2429DCCA6BD8}" srcOrd="0" destOrd="1" presId="urn:microsoft.com/office/officeart/2018/2/layout/IconLabelDescriptionList"/>
    <dgm:cxn modelId="{6C11080C-AFC9-4A02-B8EF-612A2D416910}" srcId="{F1F1AF06-FC14-40E5-8F49-9D8156A3DC4B}" destId="{4493E5D9-99DA-45D3-86EA-6023891BC54A}" srcOrd="1" destOrd="0" parTransId="{D5789CD1-EC7A-4A3D-85BE-120253DD331B}" sibTransId="{B898FF97-06FF-4E0B-929C-7C1C6D9E0AD9}"/>
    <dgm:cxn modelId="{A0B6E52A-87B9-408C-8B49-ED9FF34AA87E}" srcId="{5C2A9284-8A4A-4E37-B146-8BEC9914C304}" destId="{72BF8588-0099-4836-8BA3-51D5DD725EB9}" srcOrd="0" destOrd="0" parTransId="{18E6F07C-DA37-4E02-872A-DA73151D38D2}" sibTransId="{61FCF0C8-D9F9-4D39-BFDF-4031AD75D15A}"/>
    <dgm:cxn modelId="{BA7B46FF-DBB2-485A-B4A5-E0B0096A22DA}" type="presOf" srcId="{72BF8588-0099-4836-8BA3-51D5DD725EB9}" destId="{4E81EC0A-BCEF-4B29-A248-2429DCCA6BD8}" srcOrd="0" destOrd="0" presId="urn:microsoft.com/office/officeart/2018/2/layout/IconLabelDescriptionList"/>
    <dgm:cxn modelId="{48914248-BF05-47DE-9AAD-F7FFD2DE5C58}" srcId="{4493E5D9-99DA-45D3-86EA-6023891BC54A}" destId="{60798648-0153-4C7A-AC29-F90B19D5C475}" srcOrd="0" destOrd="0" parTransId="{9A2D45E5-F608-45D7-A074-9779D5DDB14F}" sibTransId="{30391D4E-CD71-4F2B-B128-87E2EF5ADC6C}"/>
    <dgm:cxn modelId="{6D7A2464-BFD8-4154-BF33-A87DBB07A440}" type="presOf" srcId="{60798648-0153-4C7A-AC29-F90B19D5C475}" destId="{16CA3F3E-5942-4C39-AA64-6A0FB0E771F7}" srcOrd="0" destOrd="0" presId="urn:microsoft.com/office/officeart/2018/2/layout/IconLabelDescriptionList"/>
    <dgm:cxn modelId="{12DDF787-06F4-4446-805D-C5999C0AC536}" type="presOf" srcId="{4493E5D9-99DA-45D3-86EA-6023891BC54A}" destId="{DFF137D5-8770-4C46-9486-46EFA78168B2}" srcOrd="0" destOrd="0" presId="urn:microsoft.com/office/officeart/2018/2/layout/IconLabelDescriptionList"/>
    <dgm:cxn modelId="{5219DDDA-EEBD-4027-84C7-AC5265B545BB}" type="presOf" srcId="{F1F1AF06-FC14-40E5-8F49-9D8156A3DC4B}" destId="{74B9756C-56EE-4492-99FA-19A8FB065928}" srcOrd="0" destOrd="0" presId="urn:microsoft.com/office/officeart/2018/2/layout/IconLabelDescriptionList"/>
    <dgm:cxn modelId="{E45C3F9F-B1EF-4208-AF5A-65B7DAE9ACE5}" srcId="{5C2A9284-8A4A-4E37-B146-8BEC9914C304}" destId="{C5E6A853-C6B2-4143-8614-2B9B19EE69E7}" srcOrd="1" destOrd="0" parTransId="{9A8DB025-4DB3-4FF3-86FB-B83CBD348505}" sibTransId="{73057328-9991-40BC-98D5-46E44DBF65EC}"/>
    <dgm:cxn modelId="{003263F7-9EDA-473E-A0E2-3B675717FDF5}" type="presParOf" srcId="{74B9756C-56EE-4492-99FA-19A8FB065928}" destId="{36004160-08EF-4F98-9BB0-E7B45B346222}" srcOrd="0" destOrd="0" presId="urn:microsoft.com/office/officeart/2018/2/layout/IconLabelDescriptionList"/>
    <dgm:cxn modelId="{38905176-2A40-4A9D-AB2C-2DDEE512720B}" type="presParOf" srcId="{36004160-08EF-4F98-9BB0-E7B45B346222}" destId="{B1D43696-6FB0-450C-A108-6F31CB7B6C6B}" srcOrd="0" destOrd="0" presId="urn:microsoft.com/office/officeart/2018/2/layout/IconLabelDescriptionList"/>
    <dgm:cxn modelId="{3C3CEA7E-9C20-4F1B-A167-57612563DB3C}" type="presParOf" srcId="{36004160-08EF-4F98-9BB0-E7B45B346222}" destId="{BDA201E6-C9D7-490E-AB0B-4904AA5E2480}" srcOrd="1" destOrd="0" presId="urn:microsoft.com/office/officeart/2018/2/layout/IconLabelDescriptionList"/>
    <dgm:cxn modelId="{B6568561-68ED-4AA7-A55F-71D408933B69}" type="presParOf" srcId="{36004160-08EF-4F98-9BB0-E7B45B346222}" destId="{91032CD5-D606-4C6C-8874-353F1332DDA6}" srcOrd="2" destOrd="0" presId="urn:microsoft.com/office/officeart/2018/2/layout/IconLabelDescriptionList"/>
    <dgm:cxn modelId="{087B441C-AB37-4492-BE7B-1D5D3DC1E9FE}" type="presParOf" srcId="{36004160-08EF-4F98-9BB0-E7B45B346222}" destId="{9D4AC499-4260-4282-B77F-3663A97057A9}" srcOrd="3" destOrd="0" presId="urn:microsoft.com/office/officeart/2018/2/layout/IconLabelDescriptionList"/>
    <dgm:cxn modelId="{D9A2DEB3-759F-4818-B683-4D78B5887A03}" type="presParOf" srcId="{36004160-08EF-4F98-9BB0-E7B45B346222}" destId="{4E81EC0A-BCEF-4B29-A248-2429DCCA6BD8}" srcOrd="4" destOrd="0" presId="urn:microsoft.com/office/officeart/2018/2/layout/IconLabelDescriptionList"/>
    <dgm:cxn modelId="{FDC8910A-26E1-4D8F-8477-DAC93FB9E5F1}" type="presParOf" srcId="{74B9756C-56EE-4492-99FA-19A8FB065928}" destId="{B534A6F7-185C-43A5-88B5-7F4AEDB96631}" srcOrd="1" destOrd="0" presId="urn:microsoft.com/office/officeart/2018/2/layout/IconLabelDescriptionList"/>
    <dgm:cxn modelId="{95696C71-B6FD-4F3C-B7DC-1671D4704C6D}" type="presParOf" srcId="{74B9756C-56EE-4492-99FA-19A8FB065928}" destId="{73F24E94-5CCE-4529-B5A3-F8850ACFBFCF}" srcOrd="2" destOrd="0" presId="urn:microsoft.com/office/officeart/2018/2/layout/IconLabelDescriptionList"/>
    <dgm:cxn modelId="{AF5C47AA-20B5-48D2-88AD-2070E53A8F12}" type="presParOf" srcId="{73F24E94-5CCE-4529-B5A3-F8850ACFBFCF}" destId="{39B76EC1-CB83-4C82-B76B-5AA4CC08789B}" srcOrd="0" destOrd="0" presId="urn:microsoft.com/office/officeart/2018/2/layout/IconLabelDescriptionList"/>
    <dgm:cxn modelId="{4289686A-258E-48A3-A9E4-520F93BAF9B3}" type="presParOf" srcId="{73F24E94-5CCE-4529-B5A3-F8850ACFBFCF}" destId="{67D1156A-B547-40EF-9EC8-E74ACE2D8109}" srcOrd="1" destOrd="0" presId="urn:microsoft.com/office/officeart/2018/2/layout/IconLabelDescriptionList"/>
    <dgm:cxn modelId="{036F60BA-3D21-4FE6-A41B-A5B96D422824}" type="presParOf" srcId="{73F24E94-5CCE-4529-B5A3-F8850ACFBFCF}" destId="{DFF137D5-8770-4C46-9486-46EFA78168B2}" srcOrd="2" destOrd="0" presId="urn:microsoft.com/office/officeart/2018/2/layout/IconLabelDescriptionList"/>
    <dgm:cxn modelId="{7972DDF9-CA00-440C-A9B5-F3EB1CEE4FCE}" type="presParOf" srcId="{73F24E94-5CCE-4529-B5A3-F8850ACFBFCF}" destId="{2AE58B2F-BF22-4DDC-98D3-26B7A60C9E47}" srcOrd="3" destOrd="0" presId="urn:microsoft.com/office/officeart/2018/2/layout/IconLabelDescriptionList"/>
    <dgm:cxn modelId="{7FE5EE1D-39C2-4941-A148-F8A93B909DA2}" type="presParOf" srcId="{73F24E94-5CCE-4529-B5A3-F8850ACFBFCF}" destId="{16CA3F3E-5942-4C39-AA64-6A0FB0E771F7}" srcOrd="4" destOrd="0" presId="urn:microsoft.com/office/officeart/2018/2/layout/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692379D-E495-454B-A8C1-8EA2FCAF3531}" type="doc">
      <dgm:prSet loTypeId="urn:microsoft.com/office/officeart/2005/8/layout/list1" loCatId="list" qsTypeId="urn:microsoft.com/office/officeart/2005/8/quickstyle/simple2" qsCatId="simple" csTypeId="urn:microsoft.com/office/officeart/2005/8/colors/accent5_2" csCatId="accent5"/>
      <dgm:spPr/>
      <dgm:t>
        <a:bodyPr/>
        <a:lstStyle/>
        <a:p>
          <a:endParaRPr lang="en-US"/>
        </a:p>
      </dgm:t>
    </dgm:pt>
    <dgm:pt modelId="{C377B215-4685-46F8-B94A-D0FE568E9E50}">
      <dgm:prSet/>
      <dgm:spPr/>
      <dgm:t>
        <a:bodyPr/>
        <a:lstStyle/>
        <a:p>
          <a:r>
            <a:rPr lang="en-US"/>
            <a:t>Online e-money: </a:t>
          </a:r>
        </a:p>
      </dgm:t>
    </dgm:pt>
    <dgm:pt modelId="{B04C0CB4-AED8-4A47-9985-10AD0DADDC62}" type="parTrans" cxnId="{BB1D809D-D359-4643-9FA9-15FE64912CA9}">
      <dgm:prSet/>
      <dgm:spPr/>
      <dgm:t>
        <a:bodyPr/>
        <a:lstStyle/>
        <a:p>
          <a:endParaRPr lang="en-US"/>
        </a:p>
      </dgm:t>
    </dgm:pt>
    <dgm:pt modelId="{F1EC0EF8-0835-4992-9728-9D8E974E646C}" type="sibTrans" cxnId="{BB1D809D-D359-4643-9FA9-15FE64912CA9}">
      <dgm:prSet/>
      <dgm:spPr/>
      <dgm:t>
        <a:bodyPr/>
        <a:lstStyle/>
        <a:p>
          <a:endParaRPr lang="en-US"/>
        </a:p>
      </dgm:t>
    </dgm:pt>
    <dgm:pt modelId="{2D529086-3682-40A1-A27A-F1A6D3022D17}">
      <dgm:prSet/>
      <dgm:spPr/>
      <dgm:t>
        <a:bodyPr/>
        <a:lstStyle/>
        <a:p>
          <a:r>
            <a:rPr lang="en-US"/>
            <a:t>It means, each transaction is verified and approved by the issuing institution (such as bank) before payment is made. </a:t>
          </a:r>
        </a:p>
      </dgm:t>
    </dgm:pt>
    <dgm:pt modelId="{1040FCD6-C3AA-4DD2-B823-330388F64A89}" type="parTrans" cxnId="{9C408F18-CE06-42F4-962A-F02E2821E731}">
      <dgm:prSet/>
      <dgm:spPr/>
      <dgm:t>
        <a:bodyPr/>
        <a:lstStyle/>
        <a:p>
          <a:endParaRPr lang="en-US"/>
        </a:p>
      </dgm:t>
    </dgm:pt>
    <dgm:pt modelId="{8E5E6749-D3B9-48CD-99DA-2C0DDB2B8A84}" type="sibTrans" cxnId="{9C408F18-CE06-42F4-962A-F02E2821E731}">
      <dgm:prSet/>
      <dgm:spPr/>
      <dgm:t>
        <a:bodyPr/>
        <a:lstStyle/>
        <a:p>
          <a:endParaRPr lang="en-US"/>
        </a:p>
      </dgm:t>
    </dgm:pt>
    <dgm:pt modelId="{ECB57838-97C7-455C-8BE6-25D984E39B05}">
      <dgm:prSet/>
      <dgm:spPr/>
      <dgm:t>
        <a:bodyPr/>
        <a:lstStyle/>
        <a:p>
          <a:r>
            <a:rPr lang="en-US"/>
            <a:t>Offline e-money: </a:t>
          </a:r>
        </a:p>
      </dgm:t>
    </dgm:pt>
    <dgm:pt modelId="{69ED2AB7-B923-424D-8F07-1CD9A46D06F5}" type="parTrans" cxnId="{D2D3B8D9-D6A2-4A9F-B2B9-9A793D40D1DB}">
      <dgm:prSet/>
      <dgm:spPr/>
      <dgm:t>
        <a:bodyPr/>
        <a:lstStyle/>
        <a:p>
          <a:endParaRPr lang="en-US"/>
        </a:p>
      </dgm:t>
    </dgm:pt>
    <dgm:pt modelId="{AB5CC9B7-C70F-4C8D-AFC3-0D214E1A81CA}" type="sibTrans" cxnId="{D2D3B8D9-D6A2-4A9F-B2B9-9A793D40D1DB}">
      <dgm:prSet/>
      <dgm:spPr/>
      <dgm:t>
        <a:bodyPr/>
        <a:lstStyle/>
        <a:p>
          <a:endParaRPr lang="en-US"/>
        </a:p>
      </dgm:t>
    </dgm:pt>
    <dgm:pt modelId="{FFBECB47-FD4D-4D28-BD8A-23EADDA7C02C}">
      <dgm:prSet/>
      <dgm:spPr/>
      <dgm:t>
        <a:bodyPr/>
        <a:lstStyle/>
        <a:p>
          <a:r>
            <a:rPr lang="en-US"/>
            <a:t>This type of e-money requires no validation. </a:t>
          </a:r>
        </a:p>
      </dgm:t>
    </dgm:pt>
    <dgm:pt modelId="{6932AD6D-7D31-47D8-A9E0-EDB85AA7C2B0}" type="parTrans" cxnId="{EB5F2347-9E19-4A86-BD58-129BD178B72A}">
      <dgm:prSet/>
      <dgm:spPr/>
      <dgm:t>
        <a:bodyPr/>
        <a:lstStyle/>
        <a:p>
          <a:endParaRPr lang="en-US"/>
        </a:p>
      </dgm:t>
    </dgm:pt>
    <dgm:pt modelId="{5042E65F-7734-42E8-8188-91AB20743392}" type="sibTrans" cxnId="{EB5F2347-9E19-4A86-BD58-129BD178B72A}">
      <dgm:prSet/>
      <dgm:spPr/>
      <dgm:t>
        <a:bodyPr/>
        <a:lstStyle/>
        <a:p>
          <a:endParaRPr lang="en-US"/>
        </a:p>
      </dgm:t>
    </dgm:pt>
    <dgm:pt modelId="{7ABDAB88-04AC-44E7-A130-68D589B92588}">
      <dgm:prSet/>
      <dgm:spPr/>
      <dgm:t>
        <a:bodyPr/>
        <a:lstStyle/>
        <a:p>
          <a:r>
            <a:rPr lang="en-US"/>
            <a:t>An </a:t>
          </a:r>
          <a:r>
            <a:rPr lang="en-US" b="1"/>
            <a:t>offline transaction</a:t>
          </a:r>
          <a:r>
            <a:rPr lang="en-US"/>
            <a:t>, also known as a signature debit transaction, is a payment method that uses a debit card to transfer funds from a checking account to a merchant across a digital credit card network</a:t>
          </a:r>
        </a:p>
      </dgm:t>
    </dgm:pt>
    <dgm:pt modelId="{108CC4E1-B74D-4054-A2F3-59374F16D4EE}" type="parTrans" cxnId="{F72B319A-A339-4AF0-BE5B-DEBA85E125F5}">
      <dgm:prSet/>
      <dgm:spPr/>
      <dgm:t>
        <a:bodyPr/>
        <a:lstStyle/>
        <a:p>
          <a:endParaRPr lang="en-US"/>
        </a:p>
      </dgm:t>
    </dgm:pt>
    <dgm:pt modelId="{48EE561E-470E-4514-A587-63CFFD1B34AF}" type="sibTrans" cxnId="{F72B319A-A339-4AF0-BE5B-DEBA85E125F5}">
      <dgm:prSet/>
      <dgm:spPr/>
      <dgm:t>
        <a:bodyPr/>
        <a:lstStyle/>
        <a:p>
          <a:endParaRPr lang="en-US"/>
        </a:p>
      </dgm:t>
    </dgm:pt>
    <dgm:pt modelId="{DEC4753A-31FA-4F6F-BC0C-C333C9385263}" type="pres">
      <dgm:prSet presAssocID="{D692379D-E495-454B-A8C1-8EA2FCAF3531}" presName="linear" presStyleCnt="0">
        <dgm:presLayoutVars>
          <dgm:dir/>
          <dgm:animLvl val="lvl"/>
          <dgm:resizeHandles val="exact"/>
        </dgm:presLayoutVars>
      </dgm:prSet>
      <dgm:spPr/>
      <dgm:t>
        <a:bodyPr/>
        <a:lstStyle/>
        <a:p>
          <a:endParaRPr lang="en-US"/>
        </a:p>
      </dgm:t>
    </dgm:pt>
    <dgm:pt modelId="{4B0CFFA9-8609-45D6-AF71-320B3EEB82D9}" type="pres">
      <dgm:prSet presAssocID="{C377B215-4685-46F8-B94A-D0FE568E9E50}" presName="parentLin" presStyleCnt="0"/>
      <dgm:spPr/>
    </dgm:pt>
    <dgm:pt modelId="{51DDEBCA-D247-4918-98A7-83416D7E7206}" type="pres">
      <dgm:prSet presAssocID="{C377B215-4685-46F8-B94A-D0FE568E9E50}" presName="parentLeftMargin" presStyleLbl="node1" presStyleIdx="0" presStyleCnt="2"/>
      <dgm:spPr/>
      <dgm:t>
        <a:bodyPr/>
        <a:lstStyle/>
        <a:p>
          <a:endParaRPr lang="en-US"/>
        </a:p>
      </dgm:t>
    </dgm:pt>
    <dgm:pt modelId="{F04FEEB6-BC3C-4CC3-82B2-0CCCC216B390}" type="pres">
      <dgm:prSet presAssocID="{C377B215-4685-46F8-B94A-D0FE568E9E50}" presName="parentText" presStyleLbl="node1" presStyleIdx="0" presStyleCnt="2">
        <dgm:presLayoutVars>
          <dgm:chMax val="0"/>
          <dgm:bulletEnabled val="1"/>
        </dgm:presLayoutVars>
      </dgm:prSet>
      <dgm:spPr/>
      <dgm:t>
        <a:bodyPr/>
        <a:lstStyle/>
        <a:p>
          <a:endParaRPr lang="en-US"/>
        </a:p>
      </dgm:t>
    </dgm:pt>
    <dgm:pt modelId="{7C455274-D5ED-4435-8172-0947192FFB4D}" type="pres">
      <dgm:prSet presAssocID="{C377B215-4685-46F8-B94A-D0FE568E9E50}" presName="negativeSpace" presStyleCnt="0"/>
      <dgm:spPr/>
    </dgm:pt>
    <dgm:pt modelId="{09DAC649-16E8-4630-8EBC-04766FFBDC58}" type="pres">
      <dgm:prSet presAssocID="{C377B215-4685-46F8-B94A-D0FE568E9E50}" presName="childText" presStyleLbl="conFgAcc1" presStyleIdx="0" presStyleCnt="2">
        <dgm:presLayoutVars>
          <dgm:bulletEnabled val="1"/>
        </dgm:presLayoutVars>
      </dgm:prSet>
      <dgm:spPr/>
      <dgm:t>
        <a:bodyPr/>
        <a:lstStyle/>
        <a:p>
          <a:endParaRPr lang="en-US"/>
        </a:p>
      </dgm:t>
    </dgm:pt>
    <dgm:pt modelId="{FF52FFDD-1487-472A-84CD-BD85FDCBCD51}" type="pres">
      <dgm:prSet presAssocID="{F1EC0EF8-0835-4992-9728-9D8E974E646C}" presName="spaceBetweenRectangles" presStyleCnt="0"/>
      <dgm:spPr/>
    </dgm:pt>
    <dgm:pt modelId="{C90FFA64-D282-45B8-A54C-9AA571CC561F}" type="pres">
      <dgm:prSet presAssocID="{ECB57838-97C7-455C-8BE6-25D984E39B05}" presName="parentLin" presStyleCnt="0"/>
      <dgm:spPr/>
    </dgm:pt>
    <dgm:pt modelId="{3C4B9821-5E5D-4B50-847E-057E04AF0E09}" type="pres">
      <dgm:prSet presAssocID="{ECB57838-97C7-455C-8BE6-25D984E39B05}" presName="parentLeftMargin" presStyleLbl="node1" presStyleIdx="0" presStyleCnt="2"/>
      <dgm:spPr/>
      <dgm:t>
        <a:bodyPr/>
        <a:lstStyle/>
        <a:p>
          <a:endParaRPr lang="en-US"/>
        </a:p>
      </dgm:t>
    </dgm:pt>
    <dgm:pt modelId="{10271150-02B4-4265-8033-71A0DAE65564}" type="pres">
      <dgm:prSet presAssocID="{ECB57838-97C7-455C-8BE6-25D984E39B05}" presName="parentText" presStyleLbl="node1" presStyleIdx="1" presStyleCnt="2">
        <dgm:presLayoutVars>
          <dgm:chMax val="0"/>
          <dgm:bulletEnabled val="1"/>
        </dgm:presLayoutVars>
      </dgm:prSet>
      <dgm:spPr/>
      <dgm:t>
        <a:bodyPr/>
        <a:lstStyle/>
        <a:p>
          <a:endParaRPr lang="en-US"/>
        </a:p>
      </dgm:t>
    </dgm:pt>
    <dgm:pt modelId="{7883BDEF-B598-4CC3-AB45-6C650405D266}" type="pres">
      <dgm:prSet presAssocID="{ECB57838-97C7-455C-8BE6-25D984E39B05}" presName="negativeSpace" presStyleCnt="0"/>
      <dgm:spPr/>
    </dgm:pt>
    <dgm:pt modelId="{6F445A54-C193-44FD-A7F6-A76D5E77F70B}" type="pres">
      <dgm:prSet presAssocID="{ECB57838-97C7-455C-8BE6-25D984E39B05}" presName="childText" presStyleLbl="conFgAcc1" presStyleIdx="1" presStyleCnt="2">
        <dgm:presLayoutVars>
          <dgm:bulletEnabled val="1"/>
        </dgm:presLayoutVars>
      </dgm:prSet>
      <dgm:spPr/>
      <dgm:t>
        <a:bodyPr/>
        <a:lstStyle/>
        <a:p>
          <a:endParaRPr lang="en-US"/>
        </a:p>
      </dgm:t>
    </dgm:pt>
  </dgm:ptLst>
  <dgm:cxnLst>
    <dgm:cxn modelId="{5AE479D9-D46F-49B8-8BAA-FDFF9BDE0F5B}" type="presOf" srcId="{2D529086-3682-40A1-A27A-F1A6D3022D17}" destId="{09DAC649-16E8-4630-8EBC-04766FFBDC58}" srcOrd="0" destOrd="0" presId="urn:microsoft.com/office/officeart/2005/8/layout/list1"/>
    <dgm:cxn modelId="{F973B24E-8679-4BA8-8A34-F829C429C4F0}" type="presOf" srcId="{C377B215-4685-46F8-B94A-D0FE568E9E50}" destId="{51DDEBCA-D247-4918-98A7-83416D7E7206}" srcOrd="0" destOrd="0" presId="urn:microsoft.com/office/officeart/2005/8/layout/list1"/>
    <dgm:cxn modelId="{EB5F2347-9E19-4A86-BD58-129BD178B72A}" srcId="{ECB57838-97C7-455C-8BE6-25D984E39B05}" destId="{FFBECB47-FD4D-4D28-BD8A-23EADDA7C02C}" srcOrd="0" destOrd="0" parTransId="{6932AD6D-7D31-47D8-A9E0-EDB85AA7C2B0}" sibTransId="{5042E65F-7734-42E8-8188-91AB20743392}"/>
    <dgm:cxn modelId="{58B54DD9-E67D-4C70-9C07-9052A895D7B3}" type="presOf" srcId="{C377B215-4685-46F8-B94A-D0FE568E9E50}" destId="{F04FEEB6-BC3C-4CC3-82B2-0CCCC216B390}" srcOrd="1" destOrd="0" presId="urn:microsoft.com/office/officeart/2005/8/layout/list1"/>
    <dgm:cxn modelId="{9C408F18-CE06-42F4-962A-F02E2821E731}" srcId="{C377B215-4685-46F8-B94A-D0FE568E9E50}" destId="{2D529086-3682-40A1-A27A-F1A6D3022D17}" srcOrd="0" destOrd="0" parTransId="{1040FCD6-C3AA-4DD2-B823-330388F64A89}" sibTransId="{8E5E6749-D3B9-48CD-99DA-2C0DDB2B8A84}"/>
    <dgm:cxn modelId="{BB1D809D-D359-4643-9FA9-15FE64912CA9}" srcId="{D692379D-E495-454B-A8C1-8EA2FCAF3531}" destId="{C377B215-4685-46F8-B94A-D0FE568E9E50}" srcOrd="0" destOrd="0" parTransId="{B04C0CB4-AED8-4A47-9985-10AD0DADDC62}" sibTransId="{F1EC0EF8-0835-4992-9728-9D8E974E646C}"/>
    <dgm:cxn modelId="{62208465-3251-479B-B978-0F7C69C70EF7}" type="presOf" srcId="{7ABDAB88-04AC-44E7-A130-68D589B92588}" destId="{6F445A54-C193-44FD-A7F6-A76D5E77F70B}" srcOrd="0" destOrd="1" presId="urn:microsoft.com/office/officeart/2005/8/layout/list1"/>
    <dgm:cxn modelId="{D2D3B8D9-D6A2-4A9F-B2B9-9A793D40D1DB}" srcId="{D692379D-E495-454B-A8C1-8EA2FCAF3531}" destId="{ECB57838-97C7-455C-8BE6-25D984E39B05}" srcOrd="1" destOrd="0" parTransId="{69ED2AB7-B923-424D-8F07-1CD9A46D06F5}" sibTransId="{AB5CC9B7-C70F-4C8D-AFC3-0D214E1A81CA}"/>
    <dgm:cxn modelId="{240D795B-9F90-4F12-9BCF-84A09D1865CD}" type="presOf" srcId="{FFBECB47-FD4D-4D28-BD8A-23EADDA7C02C}" destId="{6F445A54-C193-44FD-A7F6-A76D5E77F70B}" srcOrd="0" destOrd="0" presId="urn:microsoft.com/office/officeart/2005/8/layout/list1"/>
    <dgm:cxn modelId="{F72B319A-A339-4AF0-BE5B-DEBA85E125F5}" srcId="{ECB57838-97C7-455C-8BE6-25D984E39B05}" destId="{7ABDAB88-04AC-44E7-A130-68D589B92588}" srcOrd="1" destOrd="0" parTransId="{108CC4E1-B74D-4054-A2F3-59374F16D4EE}" sibTransId="{48EE561E-470E-4514-A587-63CFFD1B34AF}"/>
    <dgm:cxn modelId="{A91A3101-0DEB-4559-8C55-B852537B47FC}" type="presOf" srcId="{ECB57838-97C7-455C-8BE6-25D984E39B05}" destId="{10271150-02B4-4265-8033-71A0DAE65564}" srcOrd="1" destOrd="0" presId="urn:microsoft.com/office/officeart/2005/8/layout/list1"/>
    <dgm:cxn modelId="{DB3CFF95-2137-49BC-972C-2B9FD660EA99}" type="presOf" srcId="{ECB57838-97C7-455C-8BE6-25D984E39B05}" destId="{3C4B9821-5E5D-4B50-847E-057E04AF0E09}" srcOrd="0" destOrd="0" presId="urn:microsoft.com/office/officeart/2005/8/layout/list1"/>
    <dgm:cxn modelId="{0A246A1B-CD9E-4192-9826-FC941FFE0EF2}" type="presOf" srcId="{D692379D-E495-454B-A8C1-8EA2FCAF3531}" destId="{DEC4753A-31FA-4F6F-BC0C-C333C9385263}" srcOrd="0" destOrd="0" presId="urn:microsoft.com/office/officeart/2005/8/layout/list1"/>
    <dgm:cxn modelId="{94868BEF-4F30-48FC-9745-3210F9E1DECC}" type="presParOf" srcId="{DEC4753A-31FA-4F6F-BC0C-C333C9385263}" destId="{4B0CFFA9-8609-45D6-AF71-320B3EEB82D9}" srcOrd="0" destOrd="0" presId="urn:microsoft.com/office/officeart/2005/8/layout/list1"/>
    <dgm:cxn modelId="{07C34B7F-C997-4FEA-AB83-3445338C9E87}" type="presParOf" srcId="{4B0CFFA9-8609-45D6-AF71-320B3EEB82D9}" destId="{51DDEBCA-D247-4918-98A7-83416D7E7206}" srcOrd="0" destOrd="0" presId="urn:microsoft.com/office/officeart/2005/8/layout/list1"/>
    <dgm:cxn modelId="{026F963B-2CFD-4C33-B71E-703E26AA2A6F}" type="presParOf" srcId="{4B0CFFA9-8609-45D6-AF71-320B3EEB82D9}" destId="{F04FEEB6-BC3C-4CC3-82B2-0CCCC216B390}" srcOrd="1" destOrd="0" presId="urn:microsoft.com/office/officeart/2005/8/layout/list1"/>
    <dgm:cxn modelId="{C53AD618-6D8D-4487-BCD5-2DEFCD584053}" type="presParOf" srcId="{DEC4753A-31FA-4F6F-BC0C-C333C9385263}" destId="{7C455274-D5ED-4435-8172-0947192FFB4D}" srcOrd="1" destOrd="0" presId="urn:microsoft.com/office/officeart/2005/8/layout/list1"/>
    <dgm:cxn modelId="{A0F9454A-3AEC-43B5-9C9D-1BC00EB83495}" type="presParOf" srcId="{DEC4753A-31FA-4F6F-BC0C-C333C9385263}" destId="{09DAC649-16E8-4630-8EBC-04766FFBDC58}" srcOrd="2" destOrd="0" presId="urn:microsoft.com/office/officeart/2005/8/layout/list1"/>
    <dgm:cxn modelId="{2017FF91-9157-4AA0-97A4-6BF18EAFBE16}" type="presParOf" srcId="{DEC4753A-31FA-4F6F-BC0C-C333C9385263}" destId="{FF52FFDD-1487-472A-84CD-BD85FDCBCD51}" srcOrd="3" destOrd="0" presId="urn:microsoft.com/office/officeart/2005/8/layout/list1"/>
    <dgm:cxn modelId="{932EFB05-DD1A-4380-AB86-2EFDBE496FE0}" type="presParOf" srcId="{DEC4753A-31FA-4F6F-BC0C-C333C9385263}" destId="{C90FFA64-D282-45B8-A54C-9AA571CC561F}" srcOrd="4" destOrd="0" presId="urn:microsoft.com/office/officeart/2005/8/layout/list1"/>
    <dgm:cxn modelId="{A74EF639-2D21-4187-9192-D03FAD0E6431}" type="presParOf" srcId="{C90FFA64-D282-45B8-A54C-9AA571CC561F}" destId="{3C4B9821-5E5D-4B50-847E-057E04AF0E09}" srcOrd="0" destOrd="0" presId="urn:microsoft.com/office/officeart/2005/8/layout/list1"/>
    <dgm:cxn modelId="{2FCB8F8C-FC54-430E-A4E5-97A63D9053EE}" type="presParOf" srcId="{C90FFA64-D282-45B8-A54C-9AA571CC561F}" destId="{10271150-02B4-4265-8033-71A0DAE65564}" srcOrd="1" destOrd="0" presId="urn:microsoft.com/office/officeart/2005/8/layout/list1"/>
    <dgm:cxn modelId="{801877FE-B10A-4307-9EE1-EB3A84131358}" type="presParOf" srcId="{DEC4753A-31FA-4F6F-BC0C-C333C9385263}" destId="{7883BDEF-B598-4CC3-AB45-6C650405D266}" srcOrd="5" destOrd="0" presId="urn:microsoft.com/office/officeart/2005/8/layout/list1"/>
    <dgm:cxn modelId="{18B442DE-0763-4020-9414-7F6D13B3252D}" type="presParOf" srcId="{DEC4753A-31FA-4F6F-BC0C-C333C9385263}" destId="{6F445A54-C193-44FD-A7F6-A76D5E77F70B}"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504D6D7-A3B6-4969-8E4C-7B576CB25D55}" type="doc">
      <dgm:prSet loTypeId="urn:microsoft.com/office/officeart/2008/layout/LinedList" loCatId="list" qsTypeId="urn:microsoft.com/office/officeart/2005/8/quickstyle/simple1" qsCatId="simple" csTypeId="urn:microsoft.com/office/officeart/2005/8/colors/colorful1" csCatId="colorful"/>
      <dgm:spPr/>
      <dgm:t>
        <a:bodyPr/>
        <a:lstStyle/>
        <a:p>
          <a:endParaRPr lang="en-US"/>
        </a:p>
      </dgm:t>
    </dgm:pt>
    <dgm:pt modelId="{F72A53BE-B703-4935-AFE7-55AF6E564488}">
      <dgm:prSet/>
      <dgm:spPr/>
      <dgm:t>
        <a:bodyPr/>
        <a:lstStyle/>
        <a:p>
          <a:r>
            <a:rPr lang="en-US"/>
            <a:t>Dual signature (DS) scheme is an innovation in SET protocol. </a:t>
          </a:r>
        </a:p>
      </dgm:t>
    </dgm:pt>
    <dgm:pt modelId="{9B4D5280-6941-4B96-A64B-4F07FEA7133A}" type="parTrans" cxnId="{E083DD2A-B66F-4243-8D77-9BDD64804720}">
      <dgm:prSet/>
      <dgm:spPr/>
      <dgm:t>
        <a:bodyPr/>
        <a:lstStyle/>
        <a:p>
          <a:endParaRPr lang="en-US"/>
        </a:p>
      </dgm:t>
    </dgm:pt>
    <dgm:pt modelId="{E620C216-751F-4B20-B6B5-8933E05C3C25}" type="sibTrans" cxnId="{E083DD2A-B66F-4243-8D77-9BDD64804720}">
      <dgm:prSet/>
      <dgm:spPr/>
      <dgm:t>
        <a:bodyPr/>
        <a:lstStyle/>
        <a:p>
          <a:endParaRPr lang="en-US"/>
        </a:p>
      </dgm:t>
    </dgm:pt>
    <dgm:pt modelId="{B6E09476-CC88-47FD-BD9D-981AAC8D4E99}">
      <dgm:prSet/>
      <dgm:spPr/>
      <dgm:t>
        <a:bodyPr/>
        <a:lstStyle/>
        <a:p>
          <a:r>
            <a:rPr lang="en-US"/>
            <a:t>Customer’s credit card number is not revealed to a merchant. It is revealed only to the acquirer who authorizes payment. </a:t>
          </a:r>
        </a:p>
      </dgm:t>
    </dgm:pt>
    <dgm:pt modelId="{8AB163D6-4A8F-4962-B16A-EAAEC0B89882}" type="parTrans" cxnId="{5FC958B2-8F30-4D88-91B3-63E1B54AE780}">
      <dgm:prSet/>
      <dgm:spPr/>
      <dgm:t>
        <a:bodyPr/>
        <a:lstStyle/>
        <a:p>
          <a:endParaRPr lang="en-US"/>
        </a:p>
      </dgm:t>
    </dgm:pt>
    <dgm:pt modelId="{842728B4-C859-4157-96E0-290BA22F96CC}" type="sibTrans" cxnId="{5FC958B2-8F30-4D88-91B3-63E1B54AE780}">
      <dgm:prSet/>
      <dgm:spPr/>
      <dgm:t>
        <a:bodyPr/>
        <a:lstStyle/>
        <a:p>
          <a:endParaRPr lang="en-US"/>
        </a:p>
      </dgm:t>
    </dgm:pt>
    <dgm:pt modelId="{F27E2E05-D6D2-4D47-AB3C-C77139ACA109}">
      <dgm:prSet/>
      <dgm:spPr/>
      <dgm:t>
        <a:bodyPr/>
        <a:lstStyle/>
        <a:p>
          <a:r>
            <a:rPr lang="en-US"/>
            <a:t>Purchase invoice details are not revealed to the acquirer. Only the credit card number and total amount are revealed to him </a:t>
          </a:r>
        </a:p>
      </dgm:t>
    </dgm:pt>
    <dgm:pt modelId="{2C438AC3-1A61-41F1-AB60-B90F7DDFC3B9}" type="parTrans" cxnId="{4B7F9ACA-29D6-406F-8DE2-123B08760D5E}">
      <dgm:prSet/>
      <dgm:spPr/>
      <dgm:t>
        <a:bodyPr/>
        <a:lstStyle/>
        <a:p>
          <a:endParaRPr lang="en-US"/>
        </a:p>
      </dgm:t>
    </dgm:pt>
    <dgm:pt modelId="{86BDFF3C-35F0-4EC0-AA2F-F9ADF881A0B6}" type="sibTrans" cxnId="{4B7F9ACA-29D6-406F-8DE2-123B08760D5E}">
      <dgm:prSet/>
      <dgm:spPr/>
      <dgm:t>
        <a:bodyPr/>
        <a:lstStyle/>
        <a:p>
          <a:endParaRPr lang="en-US"/>
        </a:p>
      </dgm:t>
    </dgm:pt>
    <dgm:pt modelId="{B06C3D41-DE97-428B-9F46-5A955ECD907E}">
      <dgm:prSet/>
      <dgm:spPr/>
      <dgm:t>
        <a:bodyPr/>
        <a:lstStyle/>
        <a:p>
          <a:r>
            <a:rPr lang="en-US"/>
            <a:t>Purchase invoice and credit card number is digitally signed by the customer. In case of a dispute, an arbitrator can use this to settle the dispute. </a:t>
          </a:r>
        </a:p>
      </dgm:t>
    </dgm:pt>
    <dgm:pt modelId="{6CE3D553-9BFB-40AC-9620-F16588CE1E16}" type="parTrans" cxnId="{909BC7D5-FE49-4F33-8A87-E83DE9A9906F}">
      <dgm:prSet/>
      <dgm:spPr/>
      <dgm:t>
        <a:bodyPr/>
        <a:lstStyle/>
        <a:p>
          <a:endParaRPr lang="en-US"/>
        </a:p>
      </dgm:t>
    </dgm:pt>
    <dgm:pt modelId="{2C9851F0-5FC2-48BD-BDDE-9AF9A028548C}" type="sibTrans" cxnId="{909BC7D5-FE49-4F33-8A87-E83DE9A9906F}">
      <dgm:prSet/>
      <dgm:spPr/>
      <dgm:t>
        <a:bodyPr/>
        <a:lstStyle/>
        <a:p>
          <a:endParaRPr lang="en-US"/>
        </a:p>
      </dgm:t>
    </dgm:pt>
    <dgm:pt modelId="{CFDD29B0-C62E-4CE2-B7FF-BB9B34C2F25F}" type="pres">
      <dgm:prSet presAssocID="{B504D6D7-A3B6-4969-8E4C-7B576CB25D55}" presName="vert0" presStyleCnt="0">
        <dgm:presLayoutVars>
          <dgm:dir/>
          <dgm:animOne val="branch"/>
          <dgm:animLvl val="lvl"/>
        </dgm:presLayoutVars>
      </dgm:prSet>
      <dgm:spPr/>
      <dgm:t>
        <a:bodyPr/>
        <a:lstStyle/>
        <a:p>
          <a:endParaRPr lang="en-US"/>
        </a:p>
      </dgm:t>
    </dgm:pt>
    <dgm:pt modelId="{F3C4E5C4-6798-4582-BB7F-AAFE1B6FC634}" type="pres">
      <dgm:prSet presAssocID="{F72A53BE-B703-4935-AFE7-55AF6E564488}" presName="thickLine" presStyleLbl="alignNode1" presStyleIdx="0" presStyleCnt="4"/>
      <dgm:spPr/>
    </dgm:pt>
    <dgm:pt modelId="{58671199-48C7-4154-B6DB-73D4BAC2DD0C}" type="pres">
      <dgm:prSet presAssocID="{F72A53BE-B703-4935-AFE7-55AF6E564488}" presName="horz1" presStyleCnt="0"/>
      <dgm:spPr/>
    </dgm:pt>
    <dgm:pt modelId="{49DE391E-39F3-479C-A8CD-08E3F7DC2FF6}" type="pres">
      <dgm:prSet presAssocID="{F72A53BE-B703-4935-AFE7-55AF6E564488}" presName="tx1" presStyleLbl="revTx" presStyleIdx="0" presStyleCnt="4"/>
      <dgm:spPr/>
      <dgm:t>
        <a:bodyPr/>
        <a:lstStyle/>
        <a:p>
          <a:endParaRPr lang="en-US"/>
        </a:p>
      </dgm:t>
    </dgm:pt>
    <dgm:pt modelId="{296695FD-19B6-4240-87F3-19B9FA6BAD7E}" type="pres">
      <dgm:prSet presAssocID="{F72A53BE-B703-4935-AFE7-55AF6E564488}" presName="vert1" presStyleCnt="0"/>
      <dgm:spPr/>
    </dgm:pt>
    <dgm:pt modelId="{CAFA2980-B37E-4BB1-95F9-63E8016E75D4}" type="pres">
      <dgm:prSet presAssocID="{B6E09476-CC88-47FD-BD9D-981AAC8D4E99}" presName="thickLine" presStyleLbl="alignNode1" presStyleIdx="1" presStyleCnt="4"/>
      <dgm:spPr/>
    </dgm:pt>
    <dgm:pt modelId="{61B9951E-6476-4B80-A289-66D0D8CFD6DA}" type="pres">
      <dgm:prSet presAssocID="{B6E09476-CC88-47FD-BD9D-981AAC8D4E99}" presName="horz1" presStyleCnt="0"/>
      <dgm:spPr/>
    </dgm:pt>
    <dgm:pt modelId="{FD17E3C6-3626-40D1-A41B-C905A73312A4}" type="pres">
      <dgm:prSet presAssocID="{B6E09476-CC88-47FD-BD9D-981AAC8D4E99}" presName="tx1" presStyleLbl="revTx" presStyleIdx="1" presStyleCnt="4"/>
      <dgm:spPr/>
      <dgm:t>
        <a:bodyPr/>
        <a:lstStyle/>
        <a:p>
          <a:endParaRPr lang="en-US"/>
        </a:p>
      </dgm:t>
    </dgm:pt>
    <dgm:pt modelId="{9D5299CA-DA8A-4A21-91A8-6D51ACE4BC82}" type="pres">
      <dgm:prSet presAssocID="{B6E09476-CC88-47FD-BD9D-981AAC8D4E99}" presName="vert1" presStyleCnt="0"/>
      <dgm:spPr/>
    </dgm:pt>
    <dgm:pt modelId="{FC0E3FE4-C14A-4C32-A67C-13DB4A1EB4C9}" type="pres">
      <dgm:prSet presAssocID="{F27E2E05-D6D2-4D47-AB3C-C77139ACA109}" presName="thickLine" presStyleLbl="alignNode1" presStyleIdx="2" presStyleCnt="4"/>
      <dgm:spPr/>
    </dgm:pt>
    <dgm:pt modelId="{37CF858E-D4A2-4823-8C1E-B7DEBF5685B1}" type="pres">
      <dgm:prSet presAssocID="{F27E2E05-D6D2-4D47-AB3C-C77139ACA109}" presName="horz1" presStyleCnt="0"/>
      <dgm:spPr/>
    </dgm:pt>
    <dgm:pt modelId="{7EE0D2EF-A835-465E-AAF0-EFD924158ED9}" type="pres">
      <dgm:prSet presAssocID="{F27E2E05-D6D2-4D47-AB3C-C77139ACA109}" presName="tx1" presStyleLbl="revTx" presStyleIdx="2" presStyleCnt="4"/>
      <dgm:spPr/>
      <dgm:t>
        <a:bodyPr/>
        <a:lstStyle/>
        <a:p>
          <a:endParaRPr lang="en-US"/>
        </a:p>
      </dgm:t>
    </dgm:pt>
    <dgm:pt modelId="{DDCC6013-BA51-4AAD-9174-BF8B4BB1303D}" type="pres">
      <dgm:prSet presAssocID="{F27E2E05-D6D2-4D47-AB3C-C77139ACA109}" presName="vert1" presStyleCnt="0"/>
      <dgm:spPr/>
    </dgm:pt>
    <dgm:pt modelId="{0C591F08-3E84-4DC8-B458-DA1366BAA76E}" type="pres">
      <dgm:prSet presAssocID="{B06C3D41-DE97-428B-9F46-5A955ECD907E}" presName="thickLine" presStyleLbl="alignNode1" presStyleIdx="3" presStyleCnt="4"/>
      <dgm:spPr/>
    </dgm:pt>
    <dgm:pt modelId="{EA2AE9A6-7353-48CF-9F88-6EA334B319D0}" type="pres">
      <dgm:prSet presAssocID="{B06C3D41-DE97-428B-9F46-5A955ECD907E}" presName="horz1" presStyleCnt="0"/>
      <dgm:spPr/>
    </dgm:pt>
    <dgm:pt modelId="{4E4A3A7A-FE41-4732-A187-514BBC8E407B}" type="pres">
      <dgm:prSet presAssocID="{B06C3D41-DE97-428B-9F46-5A955ECD907E}" presName="tx1" presStyleLbl="revTx" presStyleIdx="3" presStyleCnt="4"/>
      <dgm:spPr/>
      <dgm:t>
        <a:bodyPr/>
        <a:lstStyle/>
        <a:p>
          <a:endParaRPr lang="en-US"/>
        </a:p>
      </dgm:t>
    </dgm:pt>
    <dgm:pt modelId="{6E8636D8-BABE-4CD6-A49F-155427B372F5}" type="pres">
      <dgm:prSet presAssocID="{B06C3D41-DE97-428B-9F46-5A955ECD907E}" presName="vert1" presStyleCnt="0"/>
      <dgm:spPr/>
    </dgm:pt>
  </dgm:ptLst>
  <dgm:cxnLst>
    <dgm:cxn modelId="{A3F70DAC-6F31-4A13-BDD9-AF263CD78A8E}" type="presOf" srcId="{F72A53BE-B703-4935-AFE7-55AF6E564488}" destId="{49DE391E-39F3-479C-A8CD-08E3F7DC2FF6}" srcOrd="0" destOrd="0" presId="urn:microsoft.com/office/officeart/2008/layout/LinedList"/>
    <dgm:cxn modelId="{5FC958B2-8F30-4D88-91B3-63E1B54AE780}" srcId="{B504D6D7-A3B6-4969-8E4C-7B576CB25D55}" destId="{B6E09476-CC88-47FD-BD9D-981AAC8D4E99}" srcOrd="1" destOrd="0" parTransId="{8AB163D6-4A8F-4962-B16A-EAAEC0B89882}" sibTransId="{842728B4-C859-4157-96E0-290BA22F96CC}"/>
    <dgm:cxn modelId="{E083DD2A-B66F-4243-8D77-9BDD64804720}" srcId="{B504D6D7-A3B6-4969-8E4C-7B576CB25D55}" destId="{F72A53BE-B703-4935-AFE7-55AF6E564488}" srcOrd="0" destOrd="0" parTransId="{9B4D5280-6941-4B96-A64B-4F07FEA7133A}" sibTransId="{E620C216-751F-4B20-B6B5-8933E05C3C25}"/>
    <dgm:cxn modelId="{909BC7D5-FE49-4F33-8A87-E83DE9A9906F}" srcId="{B504D6D7-A3B6-4969-8E4C-7B576CB25D55}" destId="{B06C3D41-DE97-428B-9F46-5A955ECD907E}" srcOrd="3" destOrd="0" parTransId="{6CE3D553-9BFB-40AC-9620-F16588CE1E16}" sibTransId="{2C9851F0-5FC2-48BD-BDDE-9AF9A028548C}"/>
    <dgm:cxn modelId="{4B7F9ACA-29D6-406F-8DE2-123B08760D5E}" srcId="{B504D6D7-A3B6-4969-8E4C-7B576CB25D55}" destId="{F27E2E05-D6D2-4D47-AB3C-C77139ACA109}" srcOrd="2" destOrd="0" parTransId="{2C438AC3-1A61-41F1-AB60-B90F7DDFC3B9}" sibTransId="{86BDFF3C-35F0-4EC0-AA2F-F9ADF881A0B6}"/>
    <dgm:cxn modelId="{4FF8DD0E-DA09-4893-A4E2-C55F32C9AAD1}" type="presOf" srcId="{F27E2E05-D6D2-4D47-AB3C-C77139ACA109}" destId="{7EE0D2EF-A835-465E-AAF0-EFD924158ED9}" srcOrd="0" destOrd="0" presId="urn:microsoft.com/office/officeart/2008/layout/LinedList"/>
    <dgm:cxn modelId="{03671163-BD25-4C80-955D-F3321CE71ACB}" type="presOf" srcId="{B504D6D7-A3B6-4969-8E4C-7B576CB25D55}" destId="{CFDD29B0-C62E-4CE2-B7FF-BB9B34C2F25F}" srcOrd="0" destOrd="0" presId="urn:microsoft.com/office/officeart/2008/layout/LinedList"/>
    <dgm:cxn modelId="{2E87FC0D-81CD-46D0-8504-7403D8540512}" type="presOf" srcId="{B06C3D41-DE97-428B-9F46-5A955ECD907E}" destId="{4E4A3A7A-FE41-4732-A187-514BBC8E407B}" srcOrd="0" destOrd="0" presId="urn:microsoft.com/office/officeart/2008/layout/LinedList"/>
    <dgm:cxn modelId="{47568103-0BF4-40A9-9D1B-F65A9427B30F}" type="presOf" srcId="{B6E09476-CC88-47FD-BD9D-981AAC8D4E99}" destId="{FD17E3C6-3626-40D1-A41B-C905A73312A4}" srcOrd="0" destOrd="0" presId="urn:microsoft.com/office/officeart/2008/layout/LinedList"/>
    <dgm:cxn modelId="{7CE935A9-00FF-4785-9F3B-0AC02B6B058F}" type="presParOf" srcId="{CFDD29B0-C62E-4CE2-B7FF-BB9B34C2F25F}" destId="{F3C4E5C4-6798-4582-BB7F-AAFE1B6FC634}" srcOrd="0" destOrd="0" presId="urn:microsoft.com/office/officeart/2008/layout/LinedList"/>
    <dgm:cxn modelId="{47FC1438-25F6-4F7F-A1A2-15E5129B10DC}" type="presParOf" srcId="{CFDD29B0-C62E-4CE2-B7FF-BB9B34C2F25F}" destId="{58671199-48C7-4154-B6DB-73D4BAC2DD0C}" srcOrd="1" destOrd="0" presId="urn:microsoft.com/office/officeart/2008/layout/LinedList"/>
    <dgm:cxn modelId="{C0CAD4E7-B874-475C-A668-151D7034697C}" type="presParOf" srcId="{58671199-48C7-4154-B6DB-73D4BAC2DD0C}" destId="{49DE391E-39F3-479C-A8CD-08E3F7DC2FF6}" srcOrd="0" destOrd="0" presId="urn:microsoft.com/office/officeart/2008/layout/LinedList"/>
    <dgm:cxn modelId="{0303D065-5423-4AA0-99E1-F0ECB1E17F12}" type="presParOf" srcId="{58671199-48C7-4154-B6DB-73D4BAC2DD0C}" destId="{296695FD-19B6-4240-87F3-19B9FA6BAD7E}" srcOrd="1" destOrd="0" presId="urn:microsoft.com/office/officeart/2008/layout/LinedList"/>
    <dgm:cxn modelId="{B70DCFF2-D6D1-4168-8822-BE686B299937}" type="presParOf" srcId="{CFDD29B0-C62E-4CE2-B7FF-BB9B34C2F25F}" destId="{CAFA2980-B37E-4BB1-95F9-63E8016E75D4}" srcOrd="2" destOrd="0" presId="urn:microsoft.com/office/officeart/2008/layout/LinedList"/>
    <dgm:cxn modelId="{8A0A2CF1-245C-4CD7-9C0F-6AF83938E2E8}" type="presParOf" srcId="{CFDD29B0-C62E-4CE2-B7FF-BB9B34C2F25F}" destId="{61B9951E-6476-4B80-A289-66D0D8CFD6DA}" srcOrd="3" destOrd="0" presId="urn:microsoft.com/office/officeart/2008/layout/LinedList"/>
    <dgm:cxn modelId="{F7580C55-D424-48D6-A147-2DF186B5CF97}" type="presParOf" srcId="{61B9951E-6476-4B80-A289-66D0D8CFD6DA}" destId="{FD17E3C6-3626-40D1-A41B-C905A73312A4}" srcOrd="0" destOrd="0" presId="urn:microsoft.com/office/officeart/2008/layout/LinedList"/>
    <dgm:cxn modelId="{C733775A-B9C8-479A-9DD9-A99A5C3DF4A0}" type="presParOf" srcId="{61B9951E-6476-4B80-A289-66D0D8CFD6DA}" destId="{9D5299CA-DA8A-4A21-91A8-6D51ACE4BC82}" srcOrd="1" destOrd="0" presId="urn:microsoft.com/office/officeart/2008/layout/LinedList"/>
    <dgm:cxn modelId="{E5789011-A61A-4C9C-9857-4EA37C67D400}" type="presParOf" srcId="{CFDD29B0-C62E-4CE2-B7FF-BB9B34C2F25F}" destId="{FC0E3FE4-C14A-4C32-A67C-13DB4A1EB4C9}" srcOrd="4" destOrd="0" presId="urn:microsoft.com/office/officeart/2008/layout/LinedList"/>
    <dgm:cxn modelId="{0B1439BD-3AA0-4902-8614-6BFF17FB58AB}" type="presParOf" srcId="{CFDD29B0-C62E-4CE2-B7FF-BB9B34C2F25F}" destId="{37CF858E-D4A2-4823-8C1E-B7DEBF5685B1}" srcOrd="5" destOrd="0" presId="urn:microsoft.com/office/officeart/2008/layout/LinedList"/>
    <dgm:cxn modelId="{D12139F4-138C-4B15-BF1D-78E73C6C7668}" type="presParOf" srcId="{37CF858E-D4A2-4823-8C1E-B7DEBF5685B1}" destId="{7EE0D2EF-A835-465E-AAF0-EFD924158ED9}" srcOrd="0" destOrd="0" presId="urn:microsoft.com/office/officeart/2008/layout/LinedList"/>
    <dgm:cxn modelId="{C9EA1825-645F-46A7-8E43-52D2C553A4FE}" type="presParOf" srcId="{37CF858E-D4A2-4823-8C1E-B7DEBF5685B1}" destId="{DDCC6013-BA51-4AAD-9174-BF8B4BB1303D}" srcOrd="1" destOrd="0" presId="urn:microsoft.com/office/officeart/2008/layout/LinedList"/>
    <dgm:cxn modelId="{764D3F4D-10DE-4844-AD94-BA2FA0570787}" type="presParOf" srcId="{CFDD29B0-C62E-4CE2-B7FF-BB9B34C2F25F}" destId="{0C591F08-3E84-4DC8-B458-DA1366BAA76E}" srcOrd="6" destOrd="0" presId="urn:microsoft.com/office/officeart/2008/layout/LinedList"/>
    <dgm:cxn modelId="{74A494CF-1DB9-40AB-B6FF-AA9EC3D7C1E2}" type="presParOf" srcId="{CFDD29B0-C62E-4CE2-B7FF-BB9B34C2F25F}" destId="{EA2AE9A6-7353-48CF-9F88-6EA334B319D0}" srcOrd="7" destOrd="0" presId="urn:microsoft.com/office/officeart/2008/layout/LinedList"/>
    <dgm:cxn modelId="{D0CCF0CF-7B16-4565-8E09-BC9CC5E27B7A}" type="presParOf" srcId="{EA2AE9A6-7353-48CF-9F88-6EA334B319D0}" destId="{4E4A3A7A-FE41-4732-A187-514BBC8E407B}" srcOrd="0" destOrd="0" presId="urn:microsoft.com/office/officeart/2008/layout/LinedList"/>
    <dgm:cxn modelId="{91A98962-867C-4552-A7AC-A3747748E105}" type="presParOf" srcId="{EA2AE9A6-7353-48CF-9F88-6EA334B319D0}" destId="{6E8636D8-BABE-4CD6-A49F-155427B372F5}"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6E87139-8C8C-47B3-87C6-8184DF3E6916}" type="doc">
      <dgm:prSet loTypeId="urn:microsoft.com/office/officeart/2005/8/layout/vList2" loCatId="list" qsTypeId="urn:microsoft.com/office/officeart/2005/8/quickstyle/simple1" qsCatId="simple" csTypeId="urn:microsoft.com/office/officeart/2005/8/colors/colorful5" csCatId="colorful"/>
      <dgm:spPr/>
      <dgm:t>
        <a:bodyPr/>
        <a:lstStyle/>
        <a:p>
          <a:endParaRPr lang="en-US"/>
        </a:p>
      </dgm:t>
    </dgm:pt>
    <dgm:pt modelId="{ED22C6D0-5693-474F-B2E7-006DDE77EAA5}">
      <dgm:prSet/>
      <dgm:spPr/>
      <dgm:t>
        <a:bodyPr/>
        <a:lstStyle/>
        <a:p>
          <a:r>
            <a:rPr lang="en-SG" b="0" i="0"/>
            <a:t>Real-time gross settlement is the continuous process of settling interbank payments on an individual order basis across the books of a central bank.</a:t>
          </a:r>
          <a:endParaRPr lang="en-US"/>
        </a:p>
      </dgm:t>
    </dgm:pt>
    <dgm:pt modelId="{D49D49CE-0BBB-42E2-9885-647D9259F4F9}" type="parTrans" cxnId="{6FE7139E-D1D0-404D-ADF4-D26CB00EA24B}">
      <dgm:prSet/>
      <dgm:spPr/>
      <dgm:t>
        <a:bodyPr/>
        <a:lstStyle/>
        <a:p>
          <a:endParaRPr lang="en-US"/>
        </a:p>
      </dgm:t>
    </dgm:pt>
    <dgm:pt modelId="{AAF96C52-37D2-4844-80F1-1DD1F03B61C2}" type="sibTrans" cxnId="{6FE7139E-D1D0-404D-ADF4-D26CB00EA24B}">
      <dgm:prSet/>
      <dgm:spPr/>
      <dgm:t>
        <a:bodyPr/>
        <a:lstStyle/>
        <a:p>
          <a:endParaRPr lang="en-US"/>
        </a:p>
      </dgm:t>
    </dgm:pt>
    <dgm:pt modelId="{8361B970-7F07-4AC0-AF78-0BCDA54E2056}">
      <dgm:prSet/>
      <dgm:spPr/>
      <dgm:t>
        <a:bodyPr/>
        <a:lstStyle/>
        <a:p>
          <a:r>
            <a:rPr lang="en-SG" b="0" i="0"/>
            <a:t>This system's process is opposed to netting debits with credits at the end of the day.</a:t>
          </a:r>
          <a:endParaRPr lang="en-US"/>
        </a:p>
      </dgm:t>
    </dgm:pt>
    <dgm:pt modelId="{D789B3F3-0E36-4187-9A5F-AB5AF349FC31}" type="parTrans" cxnId="{D050ED36-29B8-426F-9786-B9FEEE854720}">
      <dgm:prSet/>
      <dgm:spPr/>
      <dgm:t>
        <a:bodyPr/>
        <a:lstStyle/>
        <a:p>
          <a:endParaRPr lang="en-US"/>
        </a:p>
      </dgm:t>
    </dgm:pt>
    <dgm:pt modelId="{6D5A10B7-D239-4CC3-B451-3538081B71C8}" type="sibTrans" cxnId="{D050ED36-29B8-426F-9786-B9FEEE854720}">
      <dgm:prSet/>
      <dgm:spPr/>
      <dgm:t>
        <a:bodyPr/>
        <a:lstStyle/>
        <a:p>
          <a:endParaRPr lang="en-US"/>
        </a:p>
      </dgm:t>
    </dgm:pt>
    <dgm:pt modelId="{C4F60842-3DBC-4B03-A69D-6AD90BB42D66}">
      <dgm:prSet/>
      <dgm:spPr/>
      <dgm:t>
        <a:bodyPr/>
        <a:lstStyle/>
        <a:p>
          <a:r>
            <a:rPr lang="en-SG" b="0" i="0"/>
            <a:t>Real-time gross settlement is generally employed for large-value interbank funds transfers.</a:t>
          </a:r>
          <a:endParaRPr lang="en-US"/>
        </a:p>
      </dgm:t>
    </dgm:pt>
    <dgm:pt modelId="{7E768E1C-3E35-43D3-B7D6-B211386D86DE}" type="parTrans" cxnId="{6257201B-40AA-4E30-BB62-00AD1095F5FB}">
      <dgm:prSet/>
      <dgm:spPr/>
      <dgm:t>
        <a:bodyPr/>
        <a:lstStyle/>
        <a:p>
          <a:endParaRPr lang="en-US"/>
        </a:p>
      </dgm:t>
    </dgm:pt>
    <dgm:pt modelId="{07CEACFD-DE01-402F-BA6C-659A8CFF2EBA}" type="sibTrans" cxnId="{6257201B-40AA-4E30-BB62-00AD1095F5FB}">
      <dgm:prSet/>
      <dgm:spPr/>
      <dgm:t>
        <a:bodyPr/>
        <a:lstStyle/>
        <a:p>
          <a:endParaRPr lang="en-US"/>
        </a:p>
      </dgm:t>
    </dgm:pt>
    <dgm:pt modelId="{AB44DAA0-67A2-43C4-94B2-DBD4295E725E}">
      <dgm:prSet/>
      <dgm:spPr/>
      <dgm:t>
        <a:bodyPr/>
        <a:lstStyle/>
        <a:p>
          <a:r>
            <a:rPr lang="en-SG" b="0" i="0"/>
            <a:t>RTGS systems are increasingly used by central banks worldwide and can help minimize the risks related to high-value payment settlements among financial institutions.</a:t>
          </a:r>
          <a:endParaRPr lang="en-US"/>
        </a:p>
      </dgm:t>
    </dgm:pt>
    <dgm:pt modelId="{83BF228C-B1DA-4D9C-A775-280790FDBD07}" type="parTrans" cxnId="{43F9959F-C31F-488C-8B1D-49E3C2A6715F}">
      <dgm:prSet/>
      <dgm:spPr/>
      <dgm:t>
        <a:bodyPr/>
        <a:lstStyle/>
        <a:p>
          <a:endParaRPr lang="en-US"/>
        </a:p>
      </dgm:t>
    </dgm:pt>
    <dgm:pt modelId="{E50AA061-226E-406B-BB11-5B8C8A57F75F}" type="sibTrans" cxnId="{43F9959F-C31F-488C-8B1D-49E3C2A6715F}">
      <dgm:prSet/>
      <dgm:spPr/>
      <dgm:t>
        <a:bodyPr/>
        <a:lstStyle/>
        <a:p>
          <a:endParaRPr lang="en-US"/>
        </a:p>
      </dgm:t>
    </dgm:pt>
    <dgm:pt modelId="{52170704-86A3-4AD0-AF39-94D87E25CC82}" type="pres">
      <dgm:prSet presAssocID="{86E87139-8C8C-47B3-87C6-8184DF3E6916}" presName="linear" presStyleCnt="0">
        <dgm:presLayoutVars>
          <dgm:animLvl val="lvl"/>
          <dgm:resizeHandles val="exact"/>
        </dgm:presLayoutVars>
      </dgm:prSet>
      <dgm:spPr/>
      <dgm:t>
        <a:bodyPr/>
        <a:lstStyle/>
        <a:p>
          <a:endParaRPr lang="en-US"/>
        </a:p>
      </dgm:t>
    </dgm:pt>
    <dgm:pt modelId="{158215BE-8578-4A74-822A-3D4A60074C0E}" type="pres">
      <dgm:prSet presAssocID="{ED22C6D0-5693-474F-B2E7-006DDE77EAA5}" presName="parentText" presStyleLbl="node1" presStyleIdx="0" presStyleCnt="4">
        <dgm:presLayoutVars>
          <dgm:chMax val="0"/>
          <dgm:bulletEnabled val="1"/>
        </dgm:presLayoutVars>
      </dgm:prSet>
      <dgm:spPr/>
      <dgm:t>
        <a:bodyPr/>
        <a:lstStyle/>
        <a:p>
          <a:endParaRPr lang="en-US"/>
        </a:p>
      </dgm:t>
    </dgm:pt>
    <dgm:pt modelId="{1BCA5AF9-80C3-4D1A-AC36-3C885ABD3709}" type="pres">
      <dgm:prSet presAssocID="{AAF96C52-37D2-4844-80F1-1DD1F03B61C2}" presName="spacer" presStyleCnt="0"/>
      <dgm:spPr/>
    </dgm:pt>
    <dgm:pt modelId="{D646673F-F417-4837-85A1-C1A152A32F3C}" type="pres">
      <dgm:prSet presAssocID="{8361B970-7F07-4AC0-AF78-0BCDA54E2056}" presName="parentText" presStyleLbl="node1" presStyleIdx="1" presStyleCnt="4">
        <dgm:presLayoutVars>
          <dgm:chMax val="0"/>
          <dgm:bulletEnabled val="1"/>
        </dgm:presLayoutVars>
      </dgm:prSet>
      <dgm:spPr/>
      <dgm:t>
        <a:bodyPr/>
        <a:lstStyle/>
        <a:p>
          <a:endParaRPr lang="en-US"/>
        </a:p>
      </dgm:t>
    </dgm:pt>
    <dgm:pt modelId="{9988AC91-9380-45D6-B7DD-02E8BB859051}" type="pres">
      <dgm:prSet presAssocID="{6D5A10B7-D239-4CC3-B451-3538081B71C8}" presName="spacer" presStyleCnt="0"/>
      <dgm:spPr/>
    </dgm:pt>
    <dgm:pt modelId="{348FE719-5F67-4BC2-A47C-102DE3CC2015}" type="pres">
      <dgm:prSet presAssocID="{C4F60842-3DBC-4B03-A69D-6AD90BB42D66}" presName="parentText" presStyleLbl="node1" presStyleIdx="2" presStyleCnt="4">
        <dgm:presLayoutVars>
          <dgm:chMax val="0"/>
          <dgm:bulletEnabled val="1"/>
        </dgm:presLayoutVars>
      </dgm:prSet>
      <dgm:spPr/>
      <dgm:t>
        <a:bodyPr/>
        <a:lstStyle/>
        <a:p>
          <a:endParaRPr lang="en-US"/>
        </a:p>
      </dgm:t>
    </dgm:pt>
    <dgm:pt modelId="{71C01EE3-6AC0-462F-A971-3B3748F4BD02}" type="pres">
      <dgm:prSet presAssocID="{07CEACFD-DE01-402F-BA6C-659A8CFF2EBA}" presName="spacer" presStyleCnt="0"/>
      <dgm:spPr/>
    </dgm:pt>
    <dgm:pt modelId="{D31EF3A9-C986-47AB-A831-F004D3435330}" type="pres">
      <dgm:prSet presAssocID="{AB44DAA0-67A2-43C4-94B2-DBD4295E725E}" presName="parentText" presStyleLbl="node1" presStyleIdx="3" presStyleCnt="4">
        <dgm:presLayoutVars>
          <dgm:chMax val="0"/>
          <dgm:bulletEnabled val="1"/>
        </dgm:presLayoutVars>
      </dgm:prSet>
      <dgm:spPr/>
      <dgm:t>
        <a:bodyPr/>
        <a:lstStyle/>
        <a:p>
          <a:endParaRPr lang="en-US"/>
        </a:p>
      </dgm:t>
    </dgm:pt>
  </dgm:ptLst>
  <dgm:cxnLst>
    <dgm:cxn modelId="{6257201B-40AA-4E30-BB62-00AD1095F5FB}" srcId="{86E87139-8C8C-47B3-87C6-8184DF3E6916}" destId="{C4F60842-3DBC-4B03-A69D-6AD90BB42D66}" srcOrd="2" destOrd="0" parTransId="{7E768E1C-3E35-43D3-B7D6-B211386D86DE}" sibTransId="{07CEACFD-DE01-402F-BA6C-659A8CFF2EBA}"/>
    <dgm:cxn modelId="{D8892BF8-479C-455F-AD58-E3D83EE99541}" type="presOf" srcId="{AB44DAA0-67A2-43C4-94B2-DBD4295E725E}" destId="{D31EF3A9-C986-47AB-A831-F004D3435330}" srcOrd="0" destOrd="0" presId="urn:microsoft.com/office/officeart/2005/8/layout/vList2"/>
    <dgm:cxn modelId="{43F9959F-C31F-488C-8B1D-49E3C2A6715F}" srcId="{86E87139-8C8C-47B3-87C6-8184DF3E6916}" destId="{AB44DAA0-67A2-43C4-94B2-DBD4295E725E}" srcOrd="3" destOrd="0" parTransId="{83BF228C-B1DA-4D9C-A775-280790FDBD07}" sibTransId="{E50AA061-226E-406B-BB11-5B8C8A57F75F}"/>
    <dgm:cxn modelId="{6FE7139E-D1D0-404D-ADF4-D26CB00EA24B}" srcId="{86E87139-8C8C-47B3-87C6-8184DF3E6916}" destId="{ED22C6D0-5693-474F-B2E7-006DDE77EAA5}" srcOrd="0" destOrd="0" parTransId="{D49D49CE-0BBB-42E2-9885-647D9259F4F9}" sibTransId="{AAF96C52-37D2-4844-80F1-1DD1F03B61C2}"/>
    <dgm:cxn modelId="{783E43E6-25DC-43C1-B1EC-66070912B106}" type="presOf" srcId="{86E87139-8C8C-47B3-87C6-8184DF3E6916}" destId="{52170704-86A3-4AD0-AF39-94D87E25CC82}" srcOrd="0" destOrd="0" presId="urn:microsoft.com/office/officeart/2005/8/layout/vList2"/>
    <dgm:cxn modelId="{6641BC94-826E-47B6-9DE1-51CC53139870}" type="presOf" srcId="{8361B970-7F07-4AC0-AF78-0BCDA54E2056}" destId="{D646673F-F417-4837-85A1-C1A152A32F3C}" srcOrd="0" destOrd="0" presId="urn:microsoft.com/office/officeart/2005/8/layout/vList2"/>
    <dgm:cxn modelId="{CEC934FC-9EE5-4887-A7F2-0D19AED6180F}" type="presOf" srcId="{ED22C6D0-5693-474F-B2E7-006DDE77EAA5}" destId="{158215BE-8578-4A74-822A-3D4A60074C0E}" srcOrd="0" destOrd="0" presId="urn:microsoft.com/office/officeart/2005/8/layout/vList2"/>
    <dgm:cxn modelId="{EFEA4524-492D-4880-80EF-D05D25AEDDFF}" type="presOf" srcId="{C4F60842-3DBC-4B03-A69D-6AD90BB42D66}" destId="{348FE719-5F67-4BC2-A47C-102DE3CC2015}" srcOrd="0" destOrd="0" presId="urn:microsoft.com/office/officeart/2005/8/layout/vList2"/>
    <dgm:cxn modelId="{D050ED36-29B8-426F-9786-B9FEEE854720}" srcId="{86E87139-8C8C-47B3-87C6-8184DF3E6916}" destId="{8361B970-7F07-4AC0-AF78-0BCDA54E2056}" srcOrd="1" destOrd="0" parTransId="{D789B3F3-0E36-4187-9A5F-AB5AF349FC31}" sibTransId="{6D5A10B7-D239-4CC3-B451-3538081B71C8}"/>
    <dgm:cxn modelId="{3FB77354-81B7-46F7-973C-46A0E699F2B9}" type="presParOf" srcId="{52170704-86A3-4AD0-AF39-94D87E25CC82}" destId="{158215BE-8578-4A74-822A-3D4A60074C0E}" srcOrd="0" destOrd="0" presId="urn:microsoft.com/office/officeart/2005/8/layout/vList2"/>
    <dgm:cxn modelId="{C62A90BB-6CAD-40C0-9645-4104DCC6B9A1}" type="presParOf" srcId="{52170704-86A3-4AD0-AF39-94D87E25CC82}" destId="{1BCA5AF9-80C3-4D1A-AC36-3C885ABD3709}" srcOrd="1" destOrd="0" presId="urn:microsoft.com/office/officeart/2005/8/layout/vList2"/>
    <dgm:cxn modelId="{F8198821-EB14-42E0-8C80-BC49F703C463}" type="presParOf" srcId="{52170704-86A3-4AD0-AF39-94D87E25CC82}" destId="{D646673F-F417-4837-85A1-C1A152A32F3C}" srcOrd="2" destOrd="0" presId="urn:microsoft.com/office/officeart/2005/8/layout/vList2"/>
    <dgm:cxn modelId="{DAA6787F-93AB-4A3B-BE64-CC3BB14306AD}" type="presParOf" srcId="{52170704-86A3-4AD0-AF39-94D87E25CC82}" destId="{9988AC91-9380-45D6-B7DD-02E8BB859051}" srcOrd="3" destOrd="0" presId="urn:microsoft.com/office/officeart/2005/8/layout/vList2"/>
    <dgm:cxn modelId="{99AF643A-CA8E-4662-9A15-35A104F5ED6E}" type="presParOf" srcId="{52170704-86A3-4AD0-AF39-94D87E25CC82}" destId="{348FE719-5F67-4BC2-A47C-102DE3CC2015}" srcOrd="4" destOrd="0" presId="urn:microsoft.com/office/officeart/2005/8/layout/vList2"/>
    <dgm:cxn modelId="{85E4AC69-92D3-4B28-ABBF-79D2FBF58624}" type="presParOf" srcId="{52170704-86A3-4AD0-AF39-94D87E25CC82}" destId="{71C01EE3-6AC0-462F-A971-3B3748F4BD02}" srcOrd="5" destOrd="0" presId="urn:microsoft.com/office/officeart/2005/8/layout/vList2"/>
    <dgm:cxn modelId="{7EEA6295-3E98-4600-8AD0-DB90D468EF4C}" type="presParOf" srcId="{52170704-86A3-4AD0-AF39-94D87E25CC82}" destId="{D31EF3A9-C986-47AB-A831-F004D3435330}"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1D43696-6FB0-450C-A108-6F31CB7B6C6B}">
      <dsp:nvSpPr>
        <dsp:cNvPr id="0" name=""/>
        <dsp:cNvSpPr/>
      </dsp:nvSpPr>
      <dsp:spPr>
        <a:xfrm>
          <a:off x="6200" y="0"/>
          <a:ext cx="1267128" cy="108971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1032CD5-D606-4C6C-8874-353F1332DDA6}">
      <dsp:nvSpPr>
        <dsp:cNvPr id="0" name=""/>
        <dsp:cNvSpPr/>
      </dsp:nvSpPr>
      <dsp:spPr>
        <a:xfrm>
          <a:off x="6200" y="1250621"/>
          <a:ext cx="3620367" cy="4670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l" defTabSz="1377950">
            <a:lnSpc>
              <a:spcPct val="90000"/>
            </a:lnSpc>
            <a:spcBef>
              <a:spcPct val="0"/>
            </a:spcBef>
            <a:spcAft>
              <a:spcPct val="35000"/>
            </a:spcAft>
            <a:defRPr b="1"/>
          </a:pPr>
          <a:r>
            <a:rPr lang="en-US" sz="3100" b="1" kern="1200"/>
            <a:t>Identified e-money: </a:t>
          </a:r>
          <a:endParaRPr lang="en-US" sz="3100" kern="1200"/>
        </a:p>
      </dsp:txBody>
      <dsp:txXfrm>
        <a:off x="6200" y="1250621"/>
        <a:ext cx="3620367" cy="467019"/>
      </dsp:txXfrm>
    </dsp:sp>
    <dsp:sp modelId="{4E81EC0A-BCEF-4B29-A248-2429DCCA6BD8}">
      <dsp:nvSpPr>
        <dsp:cNvPr id="0" name=""/>
        <dsp:cNvSpPr/>
      </dsp:nvSpPr>
      <dsp:spPr>
        <a:xfrm>
          <a:off x="6200" y="1792482"/>
          <a:ext cx="3620367" cy="25588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l" defTabSz="755650">
            <a:lnSpc>
              <a:spcPct val="90000"/>
            </a:lnSpc>
            <a:spcBef>
              <a:spcPct val="0"/>
            </a:spcBef>
            <a:spcAft>
              <a:spcPct val="35000"/>
            </a:spcAft>
          </a:pPr>
          <a:r>
            <a:rPr lang="en-US" sz="1700" kern="1200"/>
            <a:t>– Identified e-money contains information revealing the identity of the person who originally withdrew the money from the bank. Also, in much the same manners as credit cards, identified e-money enables the bank to track the money as it moves through the economy</a:t>
          </a:r>
        </a:p>
        <a:p>
          <a:pPr lvl="0" algn="l" defTabSz="755650">
            <a:lnSpc>
              <a:spcPct val="90000"/>
            </a:lnSpc>
            <a:spcBef>
              <a:spcPct val="0"/>
            </a:spcBef>
            <a:spcAft>
              <a:spcPct val="35000"/>
            </a:spcAft>
          </a:pPr>
          <a:r>
            <a:rPr lang="en-US" sz="1700" kern="1200"/>
            <a:t>– This type of money contains information that makes it possible to identify the person who withdrew the money from the bank. The process generates an audit trail. </a:t>
          </a:r>
        </a:p>
      </dsp:txBody>
      <dsp:txXfrm>
        <a:off x="6200" y="1792482"/>
        <a:ext cx="3620367" cy="2558855"/>
      </dsp:txXfrm>
    </dsp:sp>
    <dsp:sp modelId="{39B76EC1-CB83-4C82-B76B-5AA4CC08789B}">
      <dsp:nvSpPr>
        <dsp:cNvPr id="0" name=""/>
        <dsp:cNvSpPr/>
      </dsp:nvSpPr>
      <dsp:spPr>
        <a:xfrm>
          <a:off x="4260132" y="0"/>
          <a:ext cx="1267128" cy="108971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FF137D5-8770-4C46-9486-46EFA78168B2}">
      <dsp:nvSpPr>
        <dsp:cNvPr id="0" name=""/>
        <dsp:cNvSpPr/>
      </dsp:nvSpPr>
      <dsp:spPr>
        <a:xfrm>
          <a:off x="4260132" y="1250621"/>
          <a:ext cx="3620367" cy="4670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l" defTabSz="1377950">
            <a:lnSpc>
              <a:spcPct val="90000"/>
            </a:lnSpc>
            <a:spcBef>
              <a:spcPct val="0"/>
            </a:spcBef>
            <a:spcAft>
              <a:spcPct val="35000"/>
            </a:spcAft>
            <a:defRPr b="1"/>
          </a:pPr>
          <a:r>
            <a:rPr lang="en-US" sz="3100" b="1" kern="1200"/>
            <a:t>Anonymous e-money: </a:t>
          </a:r>
          <a:endParaRPr lang="en-US" sz="3100" kern="1200"/>
        </a:p>
      </dsp:txBody>
      <dsp:txXfrm>
        <a:off x="4260132" y="1250621"/>
        <a:ext cx="3620367" cy="467019"/>
      </dsp:txXfrm>
    </dsp:sp>
    <dsp:sp modelId="{16CA3F3E-5942-4C39-AA64-6A0FB0E771F7}">
      <dsp:nvSpPr>
        <dsp:cNvPr id="0" name=""/>
        <dsp:cNvSpPr/>
      </dsp:nvSpPr>
      <dsp:spPr>
        <a:xfrm>
          <a:off x="4260132" y="1792482"/>
          <a:ext cx="3620367" cy="25588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l" defTabSz="755650">
            <a:lnSpc>
              <a:spcPct val="90000"/>
            </a:lnSpc>
            <a:spcBef>
              <a:spcPct val="0"/>
            </a:spcBef>
            <a:spcAft>
              <a:spcPct val="35000"/>
            </a:spcAft>
          </a:pPr>
          <a:r>
            <a:rPr lang="en-US" sz="1700" kern="1200"/>
            <a:t>This e-money contains no information, so it is not possible to identify the person who withdrew the money from the bank, i.e. anonymous money cannot be traced. It is like paper money and leaves no audit trail. </a:t>
          </a:r>
        </a:p>
      </dsp:txBody>
      <dsp:txXfrm>
        <a:off x="4260132" y="1792482"/>
        <a:ext cx="3620367" cy="255885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9DAC649-16E8-4630-8EBC-04766FFBDC58}">
      <dsp:nvSpPr>
        <dsp:cNvPr id="0" name=""/>
        <dsp:cNvSpPr/>
      </dsp:nvSpPr>
      <dsp:spPr>
        <a:xfrm>
          <a:off x="0" y="465219"/>
          <a:ext cx="7886700" cy="1190700"/>
        </a:xfrm>
        <a:prstGeom prst="rect">
          <a:avLst/>
        </a:prstGeom>
        <a:solidFill>
          <a:schemeClr val="lt1">
            <a:alpha val="90000"/>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12096" tIns="437388" rIns="612096" bIns="149352" numCol="1" spcCol="1270" anchor="t" anchorCtr="0">
          <a:noAutofit/>
        </a:bodyPr>
        <a:lstStyle/>
        <a:p>
          <a:pPr marL="228600" lvl="1" indent="-228600" algn="l" defTabSz="933450">
            <a:lnSpc>
              <a:spcPct val="90000"/>
            </a:lnSpc>
            <a:spcBef>
              <a:spcPct val="0"/>
            </a:spcBef>
            <a:spcAft>
              <a:spcPct val="15000"/>
            </a:spcAft>
            <a:buChar char="••"/>
          </a:pPr>
          <a:r>
            <a:rPr lang="en-US" sz="2100" kern="1200"/>
            <a:t>It means, each transaction is verified and approved by the issuing institution (such as bank) before payment is made. </a:t>
          </a:r>
        </a:p>
      </dsp:txBody>
      <dsp:txXfrm>
        <a:off x="0" y="465219"/>
        <a:ext cx="7886700" cy="1190700"/>
      </dsp:txXfrm>
    </dsp:sp>
    <dsp:sp modelId="{F04FEEB6-BC3C-4CC3-82B2-0CCCC216B390}">
      <dsp:nvSpPr>
        <dsp:cNvPr id="0" name=""/>
        <dsp:cNvSpPr/>
      </dsp:nvSpPr>
      <dsp:spPr>
        <a:xfrm>
          <a:off x="394335" y="155259"/>
          <a:ext cx="5520690" cy="619920"/>
        </a:xfrm>
        <a:prstGeom prst="roundRect">
          <a:avLst/>
        </a:prstGeom>
        <a:solidFill>
          <a:schemeClr val="accent5">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208669" tIns="0" rIns="208669" bIns="0" numCol="1" spcCol="1270" anchor="ctr" anchorCtr="0">
          <a:noAutofit/>
        </a:bodyPr>
        <a:lstStyle/>
        <a:p>
          <a:pPr lvl="0" algn="l" defTabSz="933450">
            <a:lnSpc>
              <a:spcPct val="90000"/>
            </a:lnSpc>
            <a:spcBef>
              <a:spcPct val="0"/>
            </a:spcBef>
            <a:spcAft>
              <a:spcPct val="35000"/>
            </a:spcAft>
          </a:pPr>
          <a:r>
            <a:rPr lang="en-US" sz="2100" kern="1200"/>
            <a:t>Online e-money: </a:t>
          </a:r>
        </a:p>
      </dsp:txBody>
      <dsp:txXfrm>
        <a:off x="424597" y="185521"/>
        <a:ext cx="5460166" cy="559396"/>
      </dsp:txXfrm>
    </dsp:sp>
    <dsp:sp modelId="{6F445A54-C193-44FD-A7F6-A76D5E77F70B}">
      <dsp:nvSpPr>
        <dsp:cNvPr id="0" name=""/>
        <dsp:cNvSpPr/>
      </dsp:nvSpPr>
      <dsp:spPr>
        <a:xfrm>
          <a:off x="0" y="2079279"/>
          <a:ext cx="7886700" cy="2116800"/>
        </a:xfrm>
        <a:prstGeom prst="rect">
          <a:avLst/>
        </a:prstGeom>
        <a:solidFill>
          <a:schemeClr val="lt1">
            <a:alpha val="90000"/>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12096" tIns="437388" rIns="612096" bIns="149352" numCol="1" spcCol="1270" anchor="t" anchorCtr="0">
          <a:noAutofit/>
        </a:bodyPr>
        <a:lstStyle/>
        <a:p>
          <a:pPr marL="228600" lvl="1" indent="-228600" algn="l" defTabSz="933450">
            <a:lnSpc>
              <a:spcPct val="90000"/>
            </a:lnSpc>
            <a:spcBef>
              <a:spcPct val="0"/>
            </a:spcBef>
            <a:spcAft>
              <a:spcPct val="15000"/>
            </a:spcAft>
            <a:buChar char="••"/>
          </a:pPr>
          <a:r>
            <a:rPr lang="en-US" sz="2100" kern="1200"/>
            <a:t>This type of e-money requires no validation. </a:t>
          </a:r>
        </a:p>
        <a:p>
          <a:pPr marL="228600" lvl="1" indent="-228600" algn="l" defTabSz="933450">
            <a:lnSpc>
              <a:spcPct val="90000"/>
            </a:lnSpc>
            <a:spcBef>
              <a:spcPct val="0"/>
            </a:spcBef>
            <a:spcAft>
              <a:spcPct val="15000"/>
            </a:spcAft>
            <a:buChar char="••"/>
          </a:pPr>
          <a:r>
            <a:rPr lang="en-US" sz="2100" kern="1200"/>
            <a:t>An </a:t>
          </a:r>
          <a:r>
            <a:rPr lang="en-US" sz="2100" b="1" kern="1200"/>
            <a:t>offline transaction</a:t>
          </a:r>
          <a:r>
            <a:rPr lang="en-US" sz="2100" kern="1200"/>
            <a:t>, also known as a signature debit transaction, is a payment method that uses a debit card to transfer funds from a checking account to a merchant across a digital credit card network</a:t>
          </a:r>
        </a:p>
      </dsp:txBody>
      <dsp:txXfrm>
        <a:off x="0" y="2079279"/>
        <a:ext cx="7886700" cy="2116800"/>
      </dsp:txXfrm>
    </dsp:sp>
    <dsp:sp modelId="{10271150-02B4-4265-8033-71A0DAE65564}">
      <dsp:nvSpPr>
        <dsp:cNvPr id="0" name=""/>
        <dsp:cNvSpPr/>
      </dsp:nvSpPr>
      <dsp:spPr>
        <a:xfrm>
          <a:off x="394335" y="1769319"/>
          <a:ext cx="5520690" cy="619920"/>
        </a:xfrm>
        <a:prstGeom prst="roundRect">
          <a:avLst/>
        </a:prstGeom>
        <a:solidFill>
          <a:schemeClr val="accent5">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208669" tIns="0" rIns="208669" bIns="0" numCol="1" spcCol="1270" anchor="ctr" anchorCtr="0">
          <a:noAutofit/>
        </a:bodyPr>
        <a:lstStyle/>
        <a:p>
          <a:pPr lvl="0" algn="l" defTabSz="933450">
            <a:lnSpc>
              <a:spcPct val="90000"/>
            </a:lnSpc>
            <a:spcBef>
              <a:spcPct val="0"/>
            </a:spcBef>
            <a:spcAft>
              <a:spcPct val="35000"/>
            </a:spcAft>
          </a:pPr>
          <a:r>
            <a:rPr lang="en-US" sz="2100" kern="1200"/>
            <a:t>Offline e-money: </a:t>
          </a:r>
        </a:p>
      </dsp:txBody>
      <dsp:txXfrm>
        <a:off x="424597" y="1799581"/>
        <a:ext cx="5460166" cy="55939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3C4E5C4-6798-4582-BB7F-AAFE1B6FC634}">
      <dsp:nvSpPr>
        <dsp:cNvPr id="0" name=""/>
        <dsp:cNvSpPr/>
      </dsp:nvSpPr>
      <dsp:spPr>
        <a:xfrm>
          <a:off x="0" y="0"/>
          <a:ext cx="4869656" cy="0"/>
        </a:xfrm>
        <a:prstGeom prst="line">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9DE391E-39F3-479C-A8CD-08E3F7DC2FF6}">
      <dsp:nvSpPr>
        <dsp:cNvPr id="0" name=""/>
        <dsp:cNvSpPr/>
      </dsp:nvSpPr>
      <dsp:spPr>
        <a:xfrm>
          <a:off x="0" y="0"/>
          <a:ext cx="4869656" cy="12763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lvl="0" algn="l" defTabSz="889000">
            <a:lnSpc>
              <a:spcPct val="90000"/>
            </a:lnSpc>
            <a:spcBef>
              <a:spcPct val="0"/>
            </a:spcBef>
            <a:spcAft>
              <a:spcPct val="35000"/>
            </a:spcAft>
          </a:pPr>
          <a:r>
            <a:rPr lang="en-US" sz="2000" kern="1200"/>
            <a:t>Dual signature (DS) scheme is an innovation in SET protocol. </a:t>
          </a:r>
        </a:p>
      </dsp:txBody>
      <dsp:txXfrm>
        <a:off x="0" y="0"/>
        <a:ext cx="4869656" cy="1276350"/>
      </dsp:txXfrm>
    </dsp:sp>
    <dsp:sp modelId="{CAFA2980-B37E-4BB1-95F9-63E8016E75D4}">
      <dsp:nvSpPr>
        <dsp:cNvPr id="0" name=""/>
        <dsp:cNvSpPr/>
      </dsp:nvSpPr>
      <dsp:spPr>
        <a:xfrm>
          <a:off x="0" y="1276350"/>
          <a:ext cx="4869656" cy="0"/>
        </a:xfrm>
        <a:prstGeom prst="line">
          <a:avLst/>
        </a:prstGeom>
        <a:solidFill>
          <a:schemeClr val="accent3">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D17E3C6-3626-40D1-A41B-C905A73312A4}">
      <dsp:nvSpPr>
        <dsp:cNvPr id="0" name=""/>
        <dsp:cNvSpPr/>
      </dsp:nvSpPr>
      <dsp:spPr>
        <a:xfrm>
          <a:off x="0" y="1276350"/>
          <a:ext cx="4869656" cy="12763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lvl="0" algn="l" defTabSz="889000">
            <a:lnSpc>
              <a:spcPct val="90000"/>
            </a:lnSpc>
            <a:spcBef>
              <a:spcPct val="0"/>
            </a:spcBef>
            <a:spcAft>
              <a:spcPct val="35000"/>
            </a:spcAft>
          </a:pPr>
          <a:r>
            <a:rPr lang="en-US" sz="2000" kern="1200"/>
            <a:t>Customer’s credit card number is not revealed to a merchant. It is revealed only to the acquirer who authorizes payment. </a:t>
          </a:r>
        </a:p>
      </dsp:txBody>
      <dsp:txXfrm>
        <a:off x="0" y="1276350"/>
        <a:ext cx="4869656" cy="1276350"/>
      </dsp:txXfrm>
    </dsp:sp>
    <dsp:sp modelId="{FC0E3FE4-C14A-4C32-A67C-13DB4A1EB4C9}">
      <dsp:nvSpPr>
        <dsp:cNvPr id="0" name=""/>
        <dsp:cNvSpPr/>
      </dsp:nvSpPr>
      <dsp:spPr>
        <a:xfrm>
          <a:off x="0" y="2552700"/>
          <a:ext cx="4869656" cy="0"/>
        </a:xfrm>
        <a:prstGeom prst="line">
          <a:avLst/>
        </a:prstGeom>
        <a:solidFill>
          <a:schemeClr val="accent4">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EE0D2EF-A835-465E-AAF0-EFD924158ED9}">
      <dsp:nvSpPr>
        <dsp:cNvPr id="0" name=""/>
        <dsp:cNvSpPr/>
      </dsp:nvSpPr>
      <dsp:spPr>
        <a:xfrm>
          <a:off x="0" y="2552700"/>
          <a:ext cx="4869656" cy="12763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lvl="0" algn="l" defTabSz="889000">
            <a:lnSpc>
              <a:spcPct val="90000"/>
            </a:lnSpc>
            <a:spcBef>
              <a:spcPct val="0"/>
            </a:spcBef>
            <a:spcAft>
              <a:spcPct val="35000"/>
            </a:spcAft>
          </a:pPr>
          <a:r>
            <a:rPr lang="en-US" sz="2000" kern="1200"/>
            <a:t>Purchase invoice details are not revealed to the acquirer. Only the credit card number and total amount are revealed to him </a:t>
          </a:r>
        </a:p>
      </dsp:txBody>
      <dsp:txXfrm>
        <a:off x="0" y="2552700"/>
        <a:ext cx="4869656" cy="1276350"/>
      </dsp:txXfrm>
    </dsp:sp>
    <dsp:sp modelId="{0C591F08-3E84-4DC8-B458-DA1366BAA76E}">
      <dsp:nvSpPr>
        <dsp:cNvPr id="0" name=""/>
        <dsp:cNvSpPr/>
      </dsp:nvSpPr>
      <dsp:spPr>
        <a:xfrm>
          <a:off x="0" y="3829050"/>
          <a:ext cx="4869656" cy="0"/>
        </a:xfrm>
        <a:prstGeom prst="line">
          <a:avLst/>
        </a:prstGeom>
        <a:solidFill>
          <a:schemeClr val="accent5">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E4A3A7A-FE41-4732-A187-514BBC8E407B}">
      <dsp:nvSpPr>
        <dsp:cNvPr id="0" name=""/>
        <dsp:cNvSpPr/>
      </dsp:nvSpPr>
      <dsp:spPr>
        <a:xfrm>
          <a:off x="0" y="3829050"/>
          <a:ext cx="4869656" cy="12763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lvl="0" algn="l" defTabSz="889000">
            <a:lnSpc>
              <a:spcPct val="90000"/>
            </a:lnSpc>
            <a:spcBef>
              <a:spcPct val="0"/>
            </a:spcBef>
            <a:spcAft>
              <a:spcPct val="35000"/>
            </a:spcAft>
          </a:pPr>
          <a:r>
            <a:rPr lang="en-US" sz="2000" kern="1200"/>
            <a:t>Purchase invoice and credit card number is digitally signed by the customer. In case of a dispute, an arbitrator can use this to settle the dispute. </a:t>
          </a:r>
        </a:p>
      </dsp:txBody>
      <dsp:txXfrm>
        <a:off x="0" y="3829050"/>
        <a:ext cx="4869656" cy="127635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8215BE-8578-4A74-822A-3D4A60074C0E}">
      <dsp:nvSpPr>
        <dsp:cNvPr id="0" name=""/>
        <dsp:cNvSpPr/>
      </dsp:nvSpPr>
      <dsp:spPr>
        <a:xfrm>
          <a:off x="0" y="153896"/>
          <a:ext cx="5175384" cy="1268206"/>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pPr>
          <a:r>
            <a:rPr lang="en-SG" sz="1800" b="0" i="0" kern="1200"/>
            <a:t>Real-time gross settlement is the continuous process of settling interbank payments on an individual order basis across the books of a central bank.</a:t>
          </a:r>
          <a:endParaRPr lang="en-US" sz="1800" kern="1200"/>
        </a:p>
      </dsp:txBody>
      <dsp:txXfrm>
        <a:off x="61909" y="215805"/>
        <a:ext cx="5051566" cy="1144388"/>
      </dsp:txXfrm>
    </dsp:sp>
    <dsp:sp modelId="{D646673F-F417-4837-85A1-C1A152A32F3C}">
      <dsp:nvSpPr>
        <dsp:cNvPr id="0" name=""/>
        <dsp:cNvSpPr/>
      </dsp:nvSpPr>
      <dsp:spPr>
        <a:xfrm>
          <a:off x="0" y="1473943"/>
          <a:ext cx="5175384" cy="1268206"/>
        </a:xfrm>
        <a:prstGeom prst="roundRect">
          <a:avLst/>
        </a:prstGeom>
        <a:solidFill>
          <a:schemeClr val="accent5">
            <a:hueOff val="-3311292"/>
            <a:satOff val="13270"/>
            <a:lumOff val="287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pPr>
          <a:r>
            <a:rPr lang="en-SG" sz="1800" b="0" i="0" kern="1200"/>
            <a:t>This system's process is opposed to netting debits with credits at the end of the day.</a:t>
          </a:r>
          <a:endParaRPr lang="en-US" sz="1800" kern="1200"/>
        </a:p>
      </dsp:txBody>
      <dsp:txXfrm>
        <a:off x="61909" y="1535852"/>
        <a:ext cx="5051566" cy="1144388"/>
      </dsp:txXfrm>
    </dsp:sp>
    <dsp:sp modelId="{348FE719-5F67-4BC2-A47C-102DE3CC2015}">
      <dsp:nvSpPr>
        <dsp:cNvPr id="0" name=""/>
        <dsp:cNvSpPr/>
      </dsp:nvSpPr>
      <dsp:spPr>
        <a:xfrm>
          <a:off x="0" y="2793990"/>
          <a:ext cx="5175384" cy="1268206"/>
        </a:xfrm>
        <a:prstGeom prst="roundRect">
          <a:avLst/>
        </a:prstGeom>
        <a:solidFill>
          <a:schemeClr val="accent5">
            <a:hueOff val="-6622584"/>
            <a:satOff val="26541"/>
            <a:lumOff val="575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pPr>
          <a:r>
            <a:rPr lang="en-SG" sz="1800" b="0" i="0" kern="1200"/>
            <a:t>Real-time gross settlement is generally employed for large-value interbank funds transfers.</a:t>
          </a:r>
          <a:endParaRPr lang="en-US" sz="1800" kern="1200"/>
        </a:p>
      </dsp:txBody>
      <dsp:txXfrm>
        <a:off x="61909" y="2855899"/>
        <a:ext cx="5051566" cy="1144388"/>
      </dsp:txXfrm>
    </dsp:sp>
    <dsp:sp modelId="{D31EF3A9-C986-47AB-A831-F004D3435330}">
      <dsp:nvSpPr>
        <dsp:cNvPr id="0" name=""/>
        <dsp:cNvSpPr/>
      </dsp:nvSpPr>
      <dsp:spPr>
        <a:xfrm>
          <a:off x="0" y="4114037"/>
          <a:ext cx="5175384" cy="1268206"/>
        </a:xfrm>
        <a:prstGeom prst="roundRect">
          <a:avLst/>
        </a:prstGeom>
        <a:solidFill>
          <a:schemeClr val="accent5">
            <a:hueOff val="-9933876"/>
            <a:satOff val="39811"/>
            <a:lumOff val="862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pPr>
          <a:r>
            <a:rPr lang="en-SG" sz="1800" b="0" i="0" kern="1200"/>
            <a:t>RTGS systems are increasingly used by central banks worldwide and can help minimize the risks related to high-value payment settlements among financial institutions.</a:t>
          </a:r>
          <a:endParaRPr lang="en-US" sz="1800" kern="1200"/>
        </a:p>
      </dsp:txBody>
      <dsp:txXfrm>
        <a:off x="61909" y="4175946"/>
        <a:ext cx="5051566" cy="1144388"/>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xmlns="">
        <a:lvl1pPr>
          <a:lnSpc>
            <a:spcPct val="100000"/>
          </a:lnSpc>
          <a:defRPr b="1"/>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SG"/>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40214A8-2936-4A95-A28F-C038D7B3B45A}" type="datetimeFigureOut">
              <a:rPr lang="en-SG" smtClean="0"/>
              <a:t>11/2/2023</a:t>
            </a:fld>
            <a:endParaRPr lang="en-SG"/>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SG"/>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SG"/>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6A9A8E-A535-4745-9B51-D93673A45E12}" type="slidenum">
              <a:rPr lang="en-SG" smtClean="0"/>
              <a:t>‹#›</a:t>
            </a:fld>
            <a:endParaRPr lang="en-SG"/>
          </a:p>
        </p:txBody>
      </p:sp>
    </p:spTree>
    <p:extLst>
      <p:ext uri="{BB962C8B-B14F-4D97-AF65-F5344CB8AC3E}">
        <p14:creationId xmlns:p14="http://schemas.microsoft.com/office/powerpoint/2010/main" val="28387158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RTGS/</a:t>
            </a:r>
            <a:r>
              <a:rPr lang="en-SG"/>
              <a:t>MPSB/BFTN</a:t>
            </a:r>
            <a:endParaRPr lang="en-SG" dirty="0"/>
          </a:p>
        </p:txBody>
      </p:sp>
      <p:sp>
        <p:nvSpPr>
          <p:cNvPr id="4" name="Slide Number Placeholder 3"/>
          <p:cNvSpPr>
            <a:spLocks noGrp="1"/>
          </p:cNvSpPr>
          <p:nvPr>
            <p:ph type="sldNum" sz="quarter" idx="5"/>
          </p:nvPr>
        </p:nvSpPr>
        <p:spPr/>
        <p:txBody>
          <a:bodyPr/>
          <a:lstStyle/>
          <a:p>
            <a:fld id="{376A9A8E-A535-4745-9B51-D93673A45E12}" type="slidenum">
              <a:rPr lang="en-SG" smtClean="0"/>
              <a:t>66</a:t>
            </a:fld>
            <a:endParaRPr lang="en-SG"/>
          </a:p>
        </p:txBody>
      </p:sp>
    </p:spTree>
    <p:extLst>
      <p:ext uri="{BB962C8B-B14F-4D97-AF65-F5344CB8AC3E}">
        <p14:creationId xmlns:p14="http://schemas.microsoft.com/office/powerpoint/2010/main" val="37280101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r-HR"/>
          </a:p>
        </p:txBody>
      </p:sp>
      <p:sp>
        <p:nvSpPr>
          <p:cNvPr id="4" name="Slide Number Placeholder 3"/>
          <p:cNvSpPr>
            <a:spLocks noGrp="1"/>
          </p:cNvSpPr>
          <p:nvPr>
            <p:ph type="sldNum" sz="quarter" idx="10"/>
          </p:nvPr>
        </p:nvSpPr>
        <p:spPr/>
        <p:txBody>
          <a:bodyPr/>
          <a:lstStyle/>
          <a:p>
            <a:fld id="{FFD90FE6-B3B6-4951-9AC8-BA8D34508EBA}" type="slidenum">
              <a:rPr lang="hr-HR" smtClean="0"/>
              <a:t>72</a:t>
            </a:fld>
            <a:endParaRPr lang="hr-HR"/>
          </a:p>
        </p:txBody>
      </p:sp>
    </p:spTree>
    <p:extLst>
      <p:ext uri="{BB962C8B-B14F-4D97-AF65-F5344CB8AC3E}">
        <p14:creationId xmlns:p14="http://schemas.microsoft.com/office/powerpoint/2010/main" val="42435915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7E1BB2EC-459D-4C69-B91C-DE2DE87F773C}" type="datetime1">
              <a:rPr lang="en-US" smtClean="0"/>
              <a:t>11-Feb-23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C0ECAAA-4448-4CB1-818E-149C4625CCD7}" type="datetime1">
              <a:rPr lang="en-US" smtClean="0"/>
              <a:t>11-Feb-23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B70C6BA-48EB-49E3-A8BD-71BB83E591FB}" type="datetime1">
              <a:rPr lang="en-US" smtClean="0"/>
              <a:t>11-Feb-23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F7A09F7-FAAD-40AF-9810-1070B4CD281E}" type="datetime1">
              <a:rPr lang="en-US" smtClean="0"/>
              <a:t>11-Feb-23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E8F1146-F575-4AF5-829B-67788AB337B9}" type="datetime1">
              <a:rPr lang="en-US" smtClean="0"/>
              <a:t>11-Feb-23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84AEDB5-F4F0-45F9-97E6-3689DE183C71}" type="datetime1">
              <a:rPr lang="en-US" smtClean="0"/>
              <a:t>11-Feb-23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1E704E8-852F-4F4C-AE36-B27E04A9A3A7}" type="datetime1">
              <a:rPr lang="en-US" smtClean="0"/>
              <a:t>11-Feb-23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3B2D0D4-178F-4062-8406-829D77B380D8}" type="datetime1">
              <a:rPr lang="en-US" smtClean="0"/>
              <a:t>11-Feb-23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7304A70-28BF-46FC-ABB8-5955EB08CEAE}" type="datetime1">
              <a:rPr lang="en-US" smtClean="0"/>
              <a:t>11-Feb-23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B3389E9-B78B-4B88-BE4C-333FBB02022D}" type="datetime1">
              <a:rPr lang="en-US" smtClean="0"/>
              <a:t>11-Feb-23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6BF39DB-077B-4448-9958-5F959EAABB35}" type="datetime1">
              <a:rPr lang="en-US" smtClean="0"/>
              <a:t>11-Feb-23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8116A13-FDAA-4B77-878E-262EEB216EB2}" type="datetime1">
              <a:rPr lang="en-US" smtClean="0"/>
              <a:t>11-Feb-23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5.jpe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hyperlink" Target="https://www.nerdwallet.com/reviews/investing/brokers/etoro" TargetMode="Externa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hyperlink" Target="https://www.investopedia.com/terms/n/nonce.asp" TargetMode="Externa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xmlns="" id="{6F828D28-8E09-41CC-8229-3070B5467A9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914171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Video 4">
            <a:extLst>
              <a:ext uri="{FF2B5EF4-FFF2-40B4-BE49-F238E27FC236}">
                <a16:creationId xmlns:a16="http://schemas.microsoft.com/office/drawing/2014/main" xmlns="" id="{3E760D0A-D54B-40BB-90DA-6287CBBA4594}"/>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12964" r="11823" b="1"/>
          <a:stretch/>
        </p:blipFill>
        <p:spPr>
          <a:xfrm>
            <a:off x="20" y="-22"/>
            <a:ext cx="9143977" cy="6858022"/>
          </a:xfrm>
          <a:prstGeom prst="rect">
            <a:avLst/>
          </a:prstGeom>
        </p:spPr>
      </p:pic>
      <p:sp>
        <p:nvSpPr>
          <p:cNvPr id="11" name="Rectangle 10">
            <a:extLst>
              <a:ext uri="{FF2B5EF4-FFF2-40B4-BE49-F238E27FC236}">
                <a16:creationId xmlns:a16="http://schemas.microsoft.com/office/drawing/2014/main" xmlns="" id="{D5B012D8-7F27-4758-9AC6-C889B154BD7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16200000">
            <a:off x="-1684783" y="1682484"/>
            <a:ext cx="6858003" cy="3493010"/>
          </a:xfrm>
          <a:prstGeom prst="rect">
            <a:avLst/>
          </a:prstGeom>
          <a:gradFill flip="none" rotWithShape="1">
            <a:gsLst>
              <a:gs pos="48000">
                <a:srgbClr val="000000">
                  <a:alpha val="24000"/>
                </a:srgbClr>
              </a:gs>
              <a:gs pos="85000">
                <a:srgbClr val="000000">
                  <a:alpha val="45000"/>
                </a:srgbClr>
              </a:gs>
              <a:gs pos="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482599" y="643467"/>
            <a:ext cx="4089397" cy="3569242"/>
          </a:xfrm>
        </p:spPr>
        <p:txBody>
          <a:bodyPr anchor="t">
            <a:normAutofit/>
          </a:bodyPr>
          <a:lstStyle/>
          <a:p>
            <a:pPr algn="l"/>
            <a:r>
              <a:rPr lang="en-US" sz="4500">
                <a:solidFill>
                  <a:srgbClr val="FFFFFF"/>
                </a:solidFill>
              </a:rPr>
              <a:t>Payment Issues in E-Commerce</a:t>
            </a:r>
          </a:p>
        </p:txBody>
      </p:sp>
      <p:sp>
        <p:nvSpPr>
          <p:cNvPr id="3" name="Subtitle 2"/>
          <p:cNvSpPr>
            <a:spLocks noGrp="1"/>
          </p:cNvSpPr>
          <p:nvPr>
            <p:ph type="subTitle" idx="1"/>
          </p:nvPr>
        </p:nvSpPr>
        <p:spPr>
          <a:xfrm>
            <a:off x="482599" y="4551037"/>
            <a:ext cx="4087109" cy="1578054"/>
          </a:xfrm>
        </p:spPr>
        <p:txBody>
          <a:bodyPr anchor="b">
            <a:normAutofit/>
          </a:bodyPr>
          <a:lstStyle/>
          <a:p>
            <a:pPr algn="l">
              <a:lnSpc>
                <a:spcPct val="90000"/>
              </a:lnSpc>
            </a:pPr>
            <a:r>
              <a:rPr lang="en-US" sz="2200">
                <a:solidFill>
                  <a:srgbClr val="FFFFFF"/>
                </a:solidFill>
              </a:rPr>
              <a:t>Prepared by</a:t>
            </a:r>
          </a:p>
          <a:p>
            <a:pPr algn="l">
              <a:lnSpc>
                <a:spcPct val="90000"/>
              </a:lnSpc>
            </a:pPr>
            <a:r>
              <a:rPr lang="en-US" sz="2200">
                <a:solidFill>
                  <a:srgbClr val="FFFFFF"/>
                </a:solidFill>
              </a:rPr>
              <a:t>Risala Tasin khan</a:t>
            </a:r>
          </a:p>
          <a:p>
            <a:pPr algn="l">
              <a:lnSpc>
                <a:spcPct val="90000"/>
              </a:lnSpc>
            </a:pPr>
            <a:r>
              <a:rPr lang="en-US" sz="2200">
                <a:solidFill>
                  <a:srgbClr val="FFFFFF"/>
                </a:solidFill>
              </a:rPr>
              <a:t>  Professor</a:t>
            </a:r>
          </a:p>
          <a:p>
            <a:pPr algn="l">
              <a:lnSpc>
                <a:spcPct val="90000"/>
              </a:lnSpc>
            </a:pPr>
            <a:r>
              <a:rPr lang="en-US" sz="2200">
                <a:solidFill>
                  <a:srgbClr val="FFFFFF"/>
                </a:solidFill>
              </a:rPr>
              <a:t>IIT, JU</a:t>
            </a:r>
          </a:p>
        </p:txBody>
      </p:sp>
      <p:sp>
        <p:nvSpPr>
          <p:cNvPr id="13" name="Rectangle 12">
            <a:extLst>
              <a:ext uri="{FF2B5EF4-FFF2-40B4-BE49-F238E27FC236}">
                <a16:creationId xmlns:a16="http://schemas.microsoft.com/office/drawing/2014/main" xmlns="" id="{4063B759-00FC-46D1-9898-8E8625268FA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a:off x="4797890" y="2511887"/>
            <a:ext cx="6858003" cy="1834218"/>
          </a:xfrm>
          <a:prstGeom prst="rect">
            <a:avLst/>
          </a:prstGeom>
          <a:gradFill flip="none" rotWithShape="1">
            <a:gsLst>
              <a:gs pos="48000">
                <a:srgbClr val="000000">
                  <a:alpha val="24000"/>
                </a:srgbClr>
              </a:gs>
              <a:gs pos="85000">
                <a:srgbClr val="000000">
                  <a:alpha val="45000"/>
                </a:srgbClr>
              </a:gs>
              <a:gs pos="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xmlns="" id="{123EA407-01E8-43E1-A730-62B860FFC228}"/>
              </a:ext>
            </a:extLst>
          </p:cNvPr>
          <p:cNvSpPr>
            <a:spLocks noGrp="1"/>
          </p:cNvSpPr>
          <p:nvPr>
            <p:ph type="sldNum" sz="quarter" idx="12"/>
          </p:nvPr>
        </p:nvSpPr>
        <p:spPr/>
        <p:txBody>
          <a:bodyPr/>
          <a:lstStyle/>
          <a:p>
            <a:fld id="{B6F15528-21DE-4FAA-801E-634DDDAF4B2B}" type="slidenum">
              <a:rPr lang="en-US" smtClean="0"/>
              <a:pPr/>
              <a:t>1</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42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mute="1">
                <p:cTn id="12" repeatCount="indefinite" fill="hold" display="0">
                  <p:stCondLst>
                    <p:cond delay="indefinite"/>
                  </p:stCondLst>
                </p:cTn>
                <p:tgtEl>
                  <p:spTgt spid="5"/>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xmlns="" id="{1B15ED52-F352-441B-82BF-E0EA34836D0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xmlns="" id="{3B2E3793-BFE6-45A2-9B7B-E18844431C9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H="1">
            <a:off x="0" y="-1"/>
            <a:ext cx="9143997"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xmlns="" id="{BC4C4868-CB8F-4AF9-9CDB-8108F2C19B6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10800000" flipH="1">
            <a:off x="-2" y="0"/>
            <a:ext cx="6086479"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xmlns="" id="{375E0459-6403-40CD-989D-56A4407CA12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H="1">
            <a:off x="6086474" y="-1"/>
            <a:ext cx="3057523"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xmlns="" id="{53E5B1A8-3AC9-4BD1-9BBC-78CA94F2D1B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344512" y="-1"/>
            <a:ext cx="8799485"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028699" y="294538"/>
            <a:ext cx="7421963" cy="1033669"/>
          </a:xfrm>
        </p:spPr>
        <p:txBody>
          <a:bodyPr>
            <a:normAutofit/>
          </a:bodyPr>
          <a:lstStyle/>
          <a:p>
            <a:r>
              <a:rPr lang="en-US" sz="3500">
                <a:solidFill>
                  <a:srgbClr val="FFFFFF"/>
                </a:solidFill>
              </a:rPr>
              <a:t>Continue..</a:t>
            </a:r>
          </a:p>
        </p:txBody>
      </p:sp>
      <p:sp>
        <p:nvSpPr>
          <p:cNvPr id="3" name="Content Placeholder 2"/>
          <p:cNvSpPr>
            <a:spLocks noGrp="1"/>
          </p:cNvSpPr>
          <p:nvPr>
            <p:ph idx="1"/>
          </p:nvPr>
        </p:nvSpPr>
        <p:spPr>
          <a:xfrm>
            <a:off x="1028699" y="2318197"/>
            <a:ext cx="7293023" cy="3683358"/>
          </a:xfrm>
        </p:spPr>
        <p:txBody>
          <a:bodyPr anchor="ctr">
            <a:normAutofit/>
          </a:bodyPr>
          <a:lstStyle/>
          <a:p>
            <a:r>
              <a:rPr lang="en-US" sz="1700" b="1"/>
              <a:t>Electronic money or e-money or e-cash- </a:t>
            </a:r>
          </a:p>
          <a:p>
            <a:pPr lvl="1">
              <a:buNone/>
            </a:pPr>
            <a:r>
              <a:rPr lang="en-US" sz="1700" b="1"/>
              <a:t>-Electronic money</a:t>
            </a:r>
            <a:r>
              <a:rPr lang="en-US" sz="1700"/>
              <a:t>, or e-money, is the money balance recorded electronically on a </a:t>
            </a:r>
            <a:r>
              <a:rPr lang="en-US" sz="1700" u="sng"/>
              <a:t>stored-value card</a:t>
            </a:r>
            <a:r>
              <a:rPr lang="en-US" sz="1700"/>
              <a:t>.</a:t>
            </a:r>
          </a:p>
          <a:p>
            <a:pPr lvl="1">
              <a:buNone/>
            </a:pPr>
            <a:r>
              <a:rPr lang="en-US" sz="1700"/>
              <a:t>-These cards have microprocessors embedded which can be loaded with a monetary value.</a:t>
            </a:r>
          </a:p>
          <a:p>
            <a:pPr lvl="1">
              <a:buNone/>
            </a:pPr>
            <a:r>
              <a:rPr lang="en-US" sz="1700"/>
              <a:t>- E-money does not use paper documents or coins. </a:t>
            </a:r>
          </a:p>
          <a:p>
            <a:pPr lvl="1">
              <a:buNone/>
            </a:pPr>
            <a:r>
              <a:rPr lang="en-US" sz="1700"/>
              <a:t>- It can serve as a substitute for government-issued physical currency. </a:t>
            </a:r>
          </a:p>
          <a:p>
            <a:pPr lvl="1">
              <a:buNone/>
            </a:pPr>
            <a:r>
              <a:rPr lang="en-US" sz="1700"/>
              <a:t>- It allows consumers to pay for goods without cash. </a:t>
            </a:r>
          </a:p>
          <a:p>
            <a:pPr lvl="1">
              <a:buNone/>
            </a:pPr>
            <a:r>
              <a:rPr lang="en-US" sz="1700"/>
              <a:t>- It includes credit card, smart card, debit card, ATM card etc. </a:t>
            </a:r>
          </a:p>
          <a:p>
            <a:pPr lvl="1">
              <a:buNone/>
            </a:pPr>
            <a:r>
              <a:rPr lang="en-US" sz="1700"/>
              <a:t>- It allows a person to pay for goods or services by transmitting a number from one computer to another. </a:t>
            </a:r>
          </a:p>
          <a:p>
            <a:endParaRPr lang="en-US" sz="1700"/>
          </a:p>
          <a:p>
            <a:pPr>
              <a:buNone/>
            </a:pPr>
            <a:endParaRPr lang="en-US" sz="1700"/>
          </a:p>
        </p:txBody>
      </p:sp>
      <p:sp>
        <p:nvSpPr>
          <p:cNvPr id="4" name="Slide Number Placeholder 3">
            <a:extLst>
              <a:ext uri="{FF2B5EF4-FFF2-40B4-BE49-F238E27FC236}">
                <a16:creationId xmlns:a16="http://schemas.microsoft.com/office/drawing/2014/main" xmlns="" id="{7632D813-55CF-4C69-B9D3-6856EA3D098B}"/>
              </a:ext>
            </a:extLst>
          </p:cNvPr>
          <p:cNvSpPr>
            <a:spLocks noGrp="1"/>
          </p:cNvSpPr>
          <p:nvPr>
            <p:ph type="sldNum" sz="quarter" idx="12"/>
          </p:nvPr>
        </p:nvSpPr>
        <p:spPr/>
        <p:txBody>
          <a:bodyPr/>
          <a:lstStyle/>
          <a:p>
            <a:fld id="{B6F15528-21DE-4FAA-801E-634DDDAF4B2B}" type="slidenum">
              <a:rPr lang="en-US" smtClean="0"/>
              <a:pPr/>
              <a:t>10</a:t>
            </a:fld>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xmlns="" id="{DE7FFD28-545C-4C88-A2E7-152FB234C92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9144000" cy="191135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28650" y="365125"/>
            <a:ext cx="7886700" cy="1325563"/>
          </a:xfrm>
        </p:spPr>
        <p:txBody>
          <a:bodyPr>
            <a:normAutofit/>
          </a:bodyPr>
          <a:lstStyle/>
          <a:p>
            <a:r>
              <a:rPr lang="en-US" sz="4000" b="1">
                <a:solidFill>
                  <a:srgbClr val="FFFFFF"/>
                </a:solidFill>
              </a:rPr>
              <a:t>Merits/ Features of Cash </a:t>
            </a:r>
            <a:endParaRPr lang="en-US" sz="4000">
              <a:solidFill>
                <a:srgbClr val="FFFFFF"/>
              </a:solidFill>
            </a:endParaRPr>
          </a:p>
        </p:txBody>
      </p:sp>
      <p:sp>
        <p:nvSpPr>
          <p:cNvPr id="3" name="Content Placeholder 2"/>
          <p:cNvSpPr>
            <a:spLocks noGrp="1"/>
          </p:cNvSpPr>
          <p:nvPr>
            <p:ph idx="1"/>
          </p:nvPr>
        </p:nvSpPr>
        <p:spPr>
          <a:xfrm>
            <a:off x="628650" y="2438400"/>
            <a:ext cx="7886700" cy="3738562"/>
          </a:xfrm>
        </p:spPr>
        <p:txBody>
          <a:bodyPr>
            <a:normAutofit/>
          </a:bodyPr>
          <a:lstStyle/>
          <a:p>
            <a:pPr>
              <a:lnSpc>
                <a:spcPct val="90000"/>
              </a:lnSpc>
              <a:buNone/>
            </a:pPr>
            <a:r>
              <a:rPr lang="en-US" sz="1300" b="1"/>
              <a:t>1. Convenience: </a:t>
            </a:r>
          </a:p>
          <a:p>
            <a:pPr lvl="1">
              <a:lnSpc>
                <a:spcPct val="90000"/>
              </a:lnSpc>
              <a:buNone/>
            </a:pPr>
            <a:r>
              <a:rPr lang="en-US" sz="1300"/>
              <a:t>– It is easy to use, easy to carry, and easy to handle in small quantities</a:t>
            </a:r>
            <a:r>
              <a:rPr lang="en-US" sz="1300" b="1"/>
              <a:t>. </a:t>
            </a:r>
          </a:p>
          <a:p>
            <a:pPr>
              <a:lnSpc>
                <a:spcPct val="90000"/>
              </a:lnSpc>
              <a:buNone/>
            </a:pPr>
            <a:r>
              <a:rPr lang="en-US" sz="1300" b="1"/>
              <a:t>2. Wide acceptance: </a:t>
            </a:r>
          </a:p>
          <a:p>
            <a:pPr lvl="1">
              <a:lnSpc>
                <a:spcPct val="90000"/>
              </a:lnSpc>
              <a:buNone/>
            </a:pPr>
            <a:r>
              <a:rPr lang="en-US" sz="1300"/>
              <a:t>– The U.S. dollar is the most widely accepted paper currency in the world because of its stability and durability. </a:t>
            </a:r>
          </a:p>
          <a:p>
            <a:pPr>
              <a:lnSpc>
                <a:spcPct val="90000"/>
              </a:lnSpc>
              <a:buNone/>
            </a:pPr>
            <a:r>
              <a:rPr lang="en-US" sz="1300" b="1"/>
              <a:t>3. Anonymity: </a:t>
            </a:r>
          </a:p>
          <a:p>
            <a:pPr lvl="1">
              <a:lnSpc>
                <a:spcPct val="90000"/>
              </a:lnSpc>
              <a:buNone/>
            </a:pPr>
            <a:r>
              <a:rPr lang="en-US" sz="1300"/>
              <a:t>– No identification is needed to pay in cash. </a:t>
            </a:r>
          </a:p>
          <a:p>
            <a:pPr>
              <a:lnSpc>
                <a:spcPct val="90000"/>
              </a:lnSpc>
              <a:buNone/>
            </a:pPr>
            <a:r>
              <a:rPr lang="en-US" sz="1300" b="1"/>
              <a:t>4. No cost of use: </a:t>
            </a:r>
          </a:p>
          <a:p>
            <a:pPr lvl="1">
              <a:lnSpc>
                <a:spcPct val="90000"/>
              </a:lnSpc>
              <a:buNone/>
            </a:pPr>
            <a:r>
              <a:rPr lang="en-US" sz="1300"/>
              <a:t>– For customers who use cash, there are no hidden costs, overhead, or processing fees. For the merchant, it means transporting cash to the bank for safekeeping on a daily basis. </a:t>
            </a:r>
          </a:p>
          <a:p>
            <a:pPr>
              <a:lnSpc>
                <a:spcPct val="90000"/>
              </a:lnSpc>
              <a:buNone/>
            </a:pPr>
            <a:r>
              <a:rPr lang="en-US" sz="1300" b="1"/>
              <a:t>5. No audit trail: </a:t>
            </a:r>
          </a:p>
          <a:p>
            <a:pPr lvl="1">
              <a:lnSpc>
                <a:spcPct val="90000"/>
              </a:lnSpc>
              <a:buNone/>
            </a:pPr>
            <a:r>
              <a:rPr lang="en-US" sz="1300"/>
              <a:t>– Lack of traceability means you can do what you want with your cash. In countries where trust in the currency, the banking system, or the government is in question, cash is used to buy all kinds of products, including homes, automobiles, and other big-ticket items. Trust is the basis of electronic payment systems. </a:t>
            </a:r>
          </a:p>
          <a:p>
            <a:pPr>
              <a:lnSpc>
                <a:spcPct val="90000"/>
              </a:lnSpc>
              <a:buNone/>
            </a:pPr>
            <a:r>
              <a:rPr lang="en-US" sz="1300" b="1"/>
              <a:t>6. Portability: </a:t>
            </a:r>
          </a:p>
          <a:p>
            <a:pPr lvl="1">
              <a:lnSpc>
                <a:spcPct val="90000"/>
              </a:lnSpc>
              <a:buNone/>
            </a:pPr>
            <a:r>
              <a:rPr lang="en-US" sz="1300" b="1"/>
              <a:t>– </a:t>
            </a:r>
            <a:r>
              <a:rPr lang="en-US" sz="1300"/>
              <a:t>Cash is portable, requires no authentication, and provides instant purchasing power</a:t>
            </a:r>
            <a:r>
              <a:rPr lang="en-US" sz="1300" b="1"/>
              <a:t>. </a:t>
            </a:r>
          </a:p>
          <a:p>
            <a:pPr>
              <a:lnSpc>
                <a:spcPct val="90000"/>
              </a:lnSpc>
              <a:buNone/>
            </a:pPr>
            <a:endParaRPr lang="en-US" sz="1300"/>
          </a:p>
          <a:p>
            <a:pPr>
              <a:lnSpc>
                <a:spcPct val="90000"/>
              </a:lnSpc>
            </a:pPr>
            <a:endParaRPr lang="en-US" sz="1300"/>
          </a:p>
        </p:txBody>
      </p:sp>
      <p:sp>
        <p:nvSpPr>
          <p:cNvPr id="4" name="Slide Number Placeholder 3">
            <a:extLst>
              <a:ext uri="{FF2B5EF4-FFF2-40B4-BE49-F238E27FC236}">
                <a16:creationId xmlns:a16="http://schemas.microsoft.com/office/drawing/2014/main" xmlns="" id="{97834924-E35C-4E08-BBFC-6B0F01CDAD43}"/>
              </a:ext>
            </a:extLst>
          </p:cNvPr>
          <p:cNvSpPr>
            <a:spLocks noGrp="1"/>
          </p:cNvSpPr>
          <p:nvPr>
            <p:ph type="sldNum" sz="quarter" idx="12"/>
          </p:nvPr>
        </p:nvSpPr>
        <p:spPr/>
        <p:txBody>
          <a:bodyPr/>
          <a:lstStyle/>
          <a:p>
            <a:fld id="{B6F15528-21DE-4FAA-801E-634DDDAF4B2B}" type="slidenum">
              <a:rPr lang="en-US" smtClean="0"/>
              <a:pPr/>
              <a:t>11</a:t>
            </a:fld>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xmlns="" id="{DE7FFD28-545C-4C88-A2E7-152FB234C92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9144000" cy="191135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28650" y="365125"/>
            <a:ext cx="7886700" cy="1325563"/>
          </a:xfrm>
        </p:spPr>
        <p:txBody>
          <a:bodyPr>
            <a:normAutofit/>
          </a:bodyPr>
          <a:lstStyle/>
          <a:p>
            <a:r>
              <a:rPr lang="en-US" sz="4000" b="1">
                <a:solidFill>
                  <a:srgbClr val="FFFFFF"/>
                </a:solidFill>
              </a:rPr>
              <a:t>Demerits of using Cash: </a:t>
            </a:r>
            <a:endParaRPr lang="en-US" sz="4000">
              <a:solidFill>
                <a:srgbClr val="FFFFFF"/>
              </a:solidFill>
            </a:endParaRPr>
          </a:p>
        </p:txBody>
      </p:sp>
      <p:sp>
        <p:nvSpPr>
          <p:cNvPr id="3" name="Content Placeholder 2"/>
          <p:cNvSpPr>
            <a:spLocks noGrp="1"/>
          </p:cNvSpPr>
          <p:nvPr>
            <p:ph idx="1"/>
          </p:nvPr>
        </p:nvSpPr>
        <p:spPr>
          <a:xfrm>
            <a:off x="628650" y="2438400"/>
            <a:ext cx="7886700" cy="3738562"/>
          </a:xfrm>
        </p:spPr>
        <p:txBody>
          <a:bodyPr>
            <a:normAutofit/>
          </a:bodyPr>
          <a:lstStyle/>
          <a:p>
            <a:endParaRPr lang="en-US" sz="2300"/>
          </a:p>
          <a:p>
            <a:r>
              <a:rPr lang="en-US" sz="2300"/>
              <a:t>Cash is- - easy to loose/ easily stolen. </a:t>
            </a:r>
          </a:p>
          <a:p>
            <a:pPr lvl="1">
              <a:buNone/>
            </a:pPr>
            <a:r>
              <a:rPr lang="en-US" sz="2300"/>
              <a:t>- difficult to trace. </a:t>
            </a:r>
          </a:p>
          <a:p>
            <a:pPr lvl="1">
              <a:buNone/>
            </a:pPr>
            <a:r>
              <a:rPr lang="en-US" sz="2300"/>
              <a:t>- cumbersome to carry (when amount is large and hence more space and more security measures are needed). </a:t>
            </a:r>
          </a:p>
          <a:p>
            <a:pPr lvl="1">
              <a:buNone/>
            </a:pPr>
            <a:r>
              <a:rPr lang="en-US" sz="2300"/>
              <a:t>- time consuming to count, organize and manage. </a:t>
            </a:r>
          </a:p>
          <a:p>
            <a:pPr lvl="1">
              <a:buNone/>
            </a:pPr>
            <a:r>
              <a:rPr lang="en-US" sz="2300"/>
              <a:t> </a:t>
            </a:r>
          </a:p>
          <a:p>
            <a:endParaRPr lang="en-US" sz="2300"/>
          </a:p>
          <a:p>
            <a:endParaRPr lang="en-US" sz="2300"/>
          </a:p>
        </p:txBody>
      </p:sp>
      <p:sp>
        <p:nvSpPr>
          <p:cNvPr id="4" name="Slide Number Placeholder 3">
            <a:extLst>
              <a:ext uri="{FF2B5EF4-FFF2-40B4-BE49-F238E27FC236}">
                <a16:creationId xmlns:a16="http://schemas.microsoft.com/office/drawing/2014/main" xmlns="" id="{1A7C86E8-24CD-47B5-90F2-35BEA662DEA8}"/>
              </a:ext>
            </a:extLst>
          </p:cNvPr>
          <p:cNvSpPr>
            <a:spLocks noGrp="1"/>
          </p:cNvSpPr>
          <p:nvPr>
            <p:ph type="sldNum" sz="quarter" idx="12"/>
          </p:nvPr>
        </p:nvSpPr>
        <p:spPr/>
        <p:txBody>
          <a:bodyPr/>
          <a:lstStyle/>
          <a:p>
            <a:fld id="{B6F15528-21DE-4FAA-801E-634DDDAF4B2B}" type="slidenum">
              <a:rPr lang="en-US" smtClean="0"/>
              <a:pPr/>
              <a:t>12</a:t>
            </a:fld>
            <a:endParaRPr 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xmlns="" id="{DE7FFD28-545C-4C88-A2E7-152FB234C92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9144000" cy="191135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28650" y="365125"/>
            <a:ext cx="7886700" cy="1325563"/>
          </a:xfrm>
        </p:spPr>
        <p:txBody>
          <a:bodyPr>
            <a:normAutofit/>
          </a:bodyPr>
          <a:lstStyle/>
          <a:p>
            <a:r>
              <a:rPr lang="en-US" sz="4000" b="1">
                <a:solidFill>
                  <a:srgbClr val="FFFFFF"/>
                </a:solidFill>
              </a:rPr>
              <a:t>Key Features or characteristics of E-Money </a:t>
            </a:r>
            <a:endParaRPr lang="en-US" sz="4000">
              <a:solidFill>
                <a:srgbClr val="FFFFFF"/>
              </a:solidFill>
            </a:endParaRPr>
          </a:p>
        </p:txBody>
      </p:sp>
      <p:sp>
        <p:nvSpPr>
          <p:cNvPr id="3" name="Content Placeholder 2"/>
          <p:cNvSpPr>
            <a:spLocks noGrp="1"/>
          </p:cNvSpPr>
          <p:nvPr>
            <p:ph idx="1"/>
          </p:nvPr>
        </p:nvSpPr>
        <p:spPr>
          <a:xfrm>
            <a:off x="628650" y="2438400"/>
            <a:ext cx="7886700" cy="3738562"/>
          </a:xfrm>
        </p:spPr>
        <p:txBody>
          <a:bodyPr>
            <a:normAutofit/>
          </a:bodyPr>
          <a:lstStyle/>
          <a:p>
            <a:pPr>
              <a:buNone/>
            </a:pPr>
            <a:r>
              <a:rPr lang="en-US" sz="2300"/>
              <a:t>E-money is becoming more attractive for conducting business in online. It offers several features: </a:t>
            </a:r>
          </a:p>
          <a:p>
            <a:pPr>
              <a:buNone/>
            </a:pPr>
            <a:r>
              <a:rPr lang="en-US" sz="2300" b="1"/>
              <a:t>a. Speed of transfer </a:t>
            </a:r>
          </a:p>
          <a:p>
            <a:pPr>
              <a:buNone/>
            </a:pPr>
            <a:r>
              <a:rPr lang="en-US" sz="2300" b="1"/>
              <a:t>b. Ease of handling, i.e. easy to count, organize or manage </a:t>
            </a:r>
          </a:p>
          <a:p>
            <a:pPr>
              <a:buNone/>
            </a:pPr>
            <a:r>
              <a:rPr lang="en-US" sz="2300" b="1"/>
              <a:t>c. Convenience, since safety of not having to carry cash </a:t>
            </a:r>
          </a:p>
          <a:p>
            <a:pPr>
              <a:buNone/>
            </a:pPr>
            <a:r>
              <a:rPr lang="en-US" sz="2300" b="1"/>
              <a:t>d. Ease of trace </a:t>
            </a:r>
          </a:p>
          <a:p>
            <a:pPr>
              <a:buNone/>
            </a:pPr>
            <a:r>
              <a:rPr lang="en-US" sz="2300" b="1"/>
              <a:t>e. Universally accepted </a:t>
            </a:r>
          </a:p>
          <a:p>
            <a:pPr>
              <a:buNone/>
            </a:pPr>
            <a:r>
              <a:rPr lang="en-US" sz="2300" b="1"/>
              <a:t>f. Transferable electronically </a:t>
            </a:r>
          </a:p>
          <a:p>
            <a:pPr>
              <a:buNone/>
            </a:pPr>
            <a:r>
              <a:rPr lang="en-US" sz="2300" b="1"/>
              <a:t>g. Private (no one except parties know the amount) </a:t>
            </a:r>
          </a:p>
          <a:p>
            <a:endParaRPr lang="en-US" sz="2300"/>
          </a:p>
        </p:txBody>
      </p:sp>
      <p:sp>
        <p:nvSpPr>
          <p:cNvPr id="4" name="Slide Number Placeholder 3">
            <a:extLst>
              <a:ext uri="{FF2B5EF4-FFF2-40B4-BE49-F238E27FC236}">
                <a16:creationId xmlns:a16="http://schemas.microsoft.com/office/drawing/2014/main" xmlns="" id="{FB610664-02A8-4F9B-AF37-720FCFBBB5FE}"/>
              </a:ext>
            </a:extLst>
          </p:cNvPr>
          <p:cNvSpPr>
            <a:spLocks noGrp="1"/>
          </p:cNvSpPr>
          <p:nvPr>
            <p:ph type="sldNum" sz="quarter" idx="12"/>
          </p:nvPr>
        </p:nvSpPr>
        <p:spPr/>
        <p:txBody>
          <a:bodyPr/>
          <a:lstStyle/>
          <a:p>
            <a:fld id="{B6F15528-21DE-4FAA-801E-634DDDAF4B2B}" type="slidenum">
              <a:rPr lang="en-US" smtClean="0"/>
              <a:pPr/>
              <a:t>13</a:t>
            </a:fld>
            <a:endParaRPr 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xmlns="" id="{9228552E-C8B1-4A80-8448-0787CE0FC70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9144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xmlns="" id="{35BB26E8-9036-4F4E-AD10-61E4D5135EDF}"/>
              </a:ext>
            </a:extLst>
          </p:cNvPr>
          <p:cNvPicPr>
            <a:picLocks noChangeAspect="1"/>
          </p:cNvPicPr>
          <p:nvPr/>
        </p:nvPicPr>
        <p:blipFill rotWithShape="1">
          <a:blip r:embed="rId2">
            <a:alphaModFix amt="35000"/>
          </a:blip>
          <a:srcRect l="20000"/>
          <a:stretch/>
        </p:blipFill>
        <p:spPr>
          <a:xfrm>
            <a:off x="20" y="10"/>
            <a:ext cx="9143980" cy="6857990"/>
          </a:xfrm>
          <a:prstGeom prst="rect">
            <a:avLst/>
          </a:prstGeom>
        </p:spPr>
      </p:pic>
      <p:sp>
        <p:nvSpPr>
          <p:cNvPr id="2" name="Title 1"/>
          <p:cNvSpPr>
            <a:spLocks noGrp="1"/>
          </p:cNvSpPr>
          <p:nvPr>
            <p:ph type="title"/>
          </p:nvPr>
        </p:nvSpPr>
        <p:spPr>
          <a:xfrm>
            <a:off x="628650" y="365125"/>
            <a:ext cx="7886700" cy="1325563"/>
          </a:xfrm>
        </p:spPr>
        <p:txBody>
          <a:bodyPr>
            <a:normAutofit/>
          </a:bodyPr>
          <a:lstStyle/>
          <a:p>
            <a:r>
              <a:rPr lang="en-US" b="1">
                <a:solidFill>
                  <a:srgbClr val="FFFFFF"/>
                </a:solidFill>
              </a:rPr>
              <a:t>Types of E-Money </a:t>
            </a:r>
            <a:endParaRPr lang="en-US">
              <a:solidFill>
                <a:srgbClr val="FFFFFF"/>
              </a:solidFill>
            </a:endParaRPr>
          </a:p>
        </p:txBody>
      </p:sp>
      <p:graphicFrame>
        <p:nvGraphicFramePr>
          <p:cNvPr id="5" name="Content Placeholder 2">
            <a:extLst>
              <a:ext uri="{FF2B5EF4-FFF2-40B4-BE49-F238E27FC236}">
                <a16:creationId xmlns:a16="http://schemas.microsoft.com/office/drawing/2014/main" xmlns="" id="{D2E443A9-1024-46FD-9C99-3593B77638C3}"/>
              </a:ext>
            </a:extLst>
          </p:cNvPr>
          <p:cNvGraphicFramePr>
            <a:graphicFrameLocks noGrp="1"/>
          </p:cNvGraphicFramePr>
          <p:nvPr>
            <p:ph idx="1"/>
            <p:extLst>
              <p:ext uri="{D42A27DB-BD31-4B8C-83A1-F6EECF244321}">
                <p14:modId xmlns:p14="http://schemas.microsoft.com/office/powerpoint/2010/main" val="4100238300"/>
              </p:ext>
            </p:extLst>
          </p:nvPr>
        </p:nvGraphicFramePr>
        <p:xfrm>
          <a:off x="628650" y="1825625"/>
          <a:ext cx="78867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Slide Number Placeholder 2">
            <a:extLst>
              <a:ext uri="{FF2B5EF4-FFF2-40B4-BE49-F238E27FC236}">
                <a16:creationId xmlns:a16="http://schemas.microsoft.com/office/drawing/2014/main" xmlns="" id="{EAD5BFAE-4136-4D96-9E81-528EDFDC41DC}"/>
              </a:ext>
            </a:extLst>
          </p:cNvPr>
          <p:cNvSpPr>
            <a:spLocks noGrp="1"/>
          </p:cNvSpPr>
          <p:nvPr>
            <p:ph type="sldNum" sz="quarter" idx="12"/>
          </p:nvPr>
        </p:nvSpPr>
        <p:spPr/>
        <p:txBody>
          <a:bodyPr/>
          <a:lstStyle/>
          <a:p>
            <a:fld id="{B6F15528-21DE-4FAA-801E-634DDDAF4B2B}" type="slidenum">
              <a:rPr lang="en-US" smtClean="0"/>
              <a:pPr/>
              <a:t>14</a:t>
            </a:fld>
            <a:endParaRPr lang="en-US"/>
          </a:p>
        </p:txBody>
      </p:sp>
    </p:spTree>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xmlns="" id="{9228552E-C8B1-4A80-8448-0787CE0FC70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9144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xmlns="" id="{28B5E3DF-EDDC-49D1-9949-190978B395D4}"/>
              </a:ext>
            </a:extLst>
          </p:cNvPr>
          <p:cNvPicPr>
            <a:picLocks noChangeAspect="1"/>
          </p:cNvPicPr>
          <p:nvPr/>
        </p:nvPicPr>
        <p:blipFill rotWithShape="1">
          <a:blip r:embed="rId2">
            <a:alphaModFix amt="35000"/>
          </a:blip>
          <a:srcRect r="10999" b="-1"/>
          <a:stretch/>
        </p:blipFill>
        <p:spPr>
          <a:xfrm>
            <a:off x="20" y="10"/>
            <a:ext cx="9143980" cy="6857990"/>
          </a:xfrm>
          <a:prstGeom prst="rect">
            <a:avLst/>
          </a:prstGeom>
        </p:spPr>
      </p:pic>
      <p:sp>
        <p:nvSpPr>
          <p:cNvPr id="2" name="Title 1"/>
          <p:cNvSpPr>
            <a:spLocks noGrp="1"/>
          </p:cNvSpPr>
          <p:nvPr>
            <p:ph type="title"/>
          </p:nvPr>
        </p:nvSpPr>
        <p:spPr>
          <a:xfrm>
            <a:off x="628650" y="365125"/>
            <a:ext cx="7886700" cy="1325563"/>
          </a:xfrm>
        </p:spPr>
        <p:txBody>
          <a:bodyPr>
            <a:normAutofit/>
          </a:bodyPr>
          <a:lstStyle/>
          <a:p>
            <a:r>
              <a:rPr lang="en-US">
                <a:solidFill>
                  <a:srgbClr val="FFFFFF"/>
                </a:solidFill>
              </a:rPr>
              <a:t>Continue…</a:t>
            </a:r>
          </a:p>
        </p:txBody>
      </p:sp>
      <p:graphicFrame>
        <p:nvGraphicFramePr>
          <p:cNvPr id="5" name="Content Placeholder 2">
            <a:extLst>
              <a:ext uri="{FF2B5EF4-FFF2-40B4-BE49-F238E27FC236}">
                <a16:creationId xmlns:a16="http://schemas.microsoft.com/office/drawing/2014/main" xmlns="" id="{189CBF1A-9E6B-46ED-9A53-5F5AE8D8D0D4}"/>
              </a:ext>
            </a:extLst>
          </p:cNvPr>
          <p:cNvGraphicFramePr>
            <a:graphicFrameLocks noGrp="1"/>
          </p:cNvGraphicFramePr>
          <p:nvPr>
            <p:ph idx="1"/>
            <p:extLst>
              <p:ext uri="{D42A27DB-BD31-4B8C-83A1-F6EECF244321}">
                <p14:modId xmlns:p14="http://schemas.microsoft.com/office/powerpoint/2010/main" val="3525434150"/>
              </p:ext>
            </p:extLst>
          </p:nvPr>
        </p:nvGraphicFramePr>
        <p:xfrm>
          <a:off x="628650" y="1825625"/>
          <a:ext cx="78867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Slide Number Placeholder 2">
            <a:extLst>
              <a:ext uri="{FF2B5EF4-FFF2-40B4-BE49-F238E27FC236}">
                <a16:creationId xmlns:a16="http://schemas.microsoft.com/office/drawing/2014/main" xmlns="" id="{820DE67A-6067-4589-B56E-AE2D75B7FFE2}"/>
              </a:ext>
            </a:extLst>
          </p:cNvPr>
          <p:cNvSpPr>
            <a:spLocks noGrp="1"/>
          </p:cNvSpPr>
          <p:nvPr>
            <p:ph type="sldNum" sz="quarter" idx="12"/>
          </p:nvPr>
        </p:nvSpPr>
        <p:spPr/>
        <p:txBody>
          <a:bodyPr/>
          <a:lstStyle/>
          <a:p>
            <a:fld id="{B6F15528-21DE-4FAA-801E-634DDDAF4B2B}" type="slidenum">
              <a:rPr lang="en-US" smtClean="0"/>
              <a:pPr/>
              <a:t>15</a:t>
            </a:fld>
            <a:endParaRPr lang="en-US"/>
          </a:p>
        </p:txBody>
      </p:sp>
    </p:spTree>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xmlns="" id="{1B15ED52-F352-441B-82BF-E0EA34836D0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9">
            <a:extLst>
              <a:ext uri="{FF2B5EF4-FFF2-40B4-BE49-F238E27FC236}">
                <a16:creationId xmlns:a16="http://schemas.microsoft.com/office/drawing/2014/main" xmlns="" id="{3B2E3793-BFE6-45A2-9B7B-E18844431C9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H="1">
            <a:off x="0" y="-1"/>
            <a:ext cx="9143997"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xmlns="" id="{BC4C4868-CB8F-4AF9-9CDB-8108F2C19B6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10800000" flipH="1">
            <a:off x="-2" y="0"/>
            <a:ext cx="6086479"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xmlns="" id="{375E0459-6403-40CD-989D-56A4407CA12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H="1">
            <a:off x="6086474" y="-1"/>
            <a:ext cx="3057523"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xmlns="" id="{53E5B1A8-3AC9-4BD1-9BBC-78CA94F2D1B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344512" y="-1"/>
            <a:ext cx="8799485"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028699" y="294538"/>
            <a:ext cx="7421963" cy="1033669"/>
          </a:xfrm>
        </p:spPr>
        <p:txBody>
          <a:bodyPr>
            <a:normAutofit/>
          </a:bodyPr>
          <a:lstStyle/>
          <a:p>
            <a:pPr>
              <a:lnSpc>
                <a:spcPct val="90000"/>
              </a:lnSpc>
            </a:pPr>
            <a:r>
              <a:rPr lang="en-US" sz="3200" b="1">
                <a:solidFill>
                  <a:srgbClr val="FFFFFF"/>
                </a:solidFill>
              </a:rPr>
              <a:t>Requirements for Internet-based payments </a:t>
            </a:r>
            <a:endParaRPr lang="en-US" sz="3200">
              <a:solidFill>
                <a:srgbClr val="FFFFFF"/>
              </a:solidFill>
            </a:endParaRPr>
          </a:p>
        </p:txBody>
      </p:sp>
      <p:sp>
        <p:nvSpPr>
          <p:cNvPr id="3" name="Content Placeholder 2"/>
          <p:cNvSpPr>
            <a:spLocks noGrp="1"/>
          </p:cNvSpPr>
          <p:nvPr>
            <p:ph idx="1"/>
          </p:nvPr>
        </p:nvSpPr>
        <p:spPr>
          <a:xfrm>
            <a:off x="1028699" y="2318197"/>
            <a:ext cx="7293023" cy="3683358"/>
          </a:xfrm>
        </p:spPr>
        <p:txBody>
          <a:bodyPr anchor="ctr">
            <a:normAutofit/>
          </a:bodyPr>
          <a:lstStyle/>
          <a:p>
            <a:pPr>
              <a:buNone/>
            </a:pPr>
            <a:r>
              <a:rPr lang="en-US" sz="1700" b="1"/>
              <a:t>(1) The ACID test </a:t>
            </a:r>
          </a:p>
          <a:p>
            <a:pPr>
              <a:buNone/>
            </a:pPr>
            <a:r>
              <a:rPr lang="en-US" sz="1700"/>
              <a:t>It is a set of properties in a money transfer that include: </a:t>
            </a:r>
          </a:p>
          <a:p>
            <a:pPr>
              <a:buNone/>
            </a:pPr>
            <a:r>
              <a:rPr lang="en-US" sz="1700"/>
              <a:t>- </a:t>
            </a:r>
            <a:r>
              <a:rPr lang="en-US" sz="1700" b="1"/>
              <a:t>Atomicity </a:t>
            </a:r>
          </a:p>
          <a:p>
            <a:pPr lvl="1">
              <a:buNone/>
            </a:pPr>
            <a:r>
              <a:rPr lang="en-US" sz="1700"/>
              <a:t>A transaction must occur completely or not at all. </a:t>
            </a:r>
          </a:p>
          <a:p>
            <a:pPr>
              <a:buNone/>
            </a:pPr>
            <a:r>
              <a:rPr lang="en-US" sz="1700"/>
              <a:t>- </a:t>
            </a:r>
            <a:r>
              <a:rPr lang="en-US" sz="1700" b="1"/>
              <a:t>Consistency </a:t>
            </a:r>
          </a:p>
          <a:p>
            <a:pPr lvl="1">
              <a:buNone/>
            </a:pPr>
            <a:r>
              <a:rPr lang="en-US" sz="1700"/>
              <a:t>All parties involved in the transaction must agree to the exchange. </a:t>
            </a:r>
          </a:p>
          <a:p>
            <a:pPr>
              <a:buNone/>
            </a:pPr>
            <a:r>
              <a:rPr lang="en-US" sz="1700"/>
              <a:t>- </a:t>
            </a:r>
            <a:r>
              <a:rPr lang="en-US" sz="1700" b="1"/>
              <a:t>Isolation </a:t>
            </a:r>
          </a:p>
          <a:p>
            <a:pPr lvl="1">
              <a:buNone/>
            </a:pPr>
            <a:r>
              <a:rPr lang="en-US" sz="1700"/>
              <a:t>Each transaction must be independent of any other transaction and be treated as a stand-alone episode. </a:t>
            </a:r>
          </a:p>
          <a:p>
            <a:pPr>
              <a:buNone/>
            </a:pPr>
            <a:r>
              <a:rPr lang="en-US" sz="1700"/>
              <a:t>- </a:t>
            </a:r>
            <a:r>
              <a:rPr lang="en-US" sz="1700" b="1"/>
              <a:t>Durability </a:t>
            </a:r>
          </a:p>
          <a:p>
            <a:pPr lvl="1">
              <a:buNone/>
            </a:pPr>
            <a:r>
              <a:rPr lang="en-US" sz="1700"/>
              <a:t>It must always be possible to recover the last consistent state or reverse the facts of the exchange. </a:t>
            </a:r>
          </a:p>
        </p:txBody>
      </p:sp>
      <p:sp>
        <p:nvSpPr>
          <p:cNvPr id="4" name="Slide Number Placeholder 3">
            <a:extLst>
              <a:ext uri="{FF2B5EF4-FFF2-40B4-BE49-F238E27FC236}">
                <a16:creationId xmlns:a16="http://schemas.microsoft.com/office/drawing/2014/main" xmlns="" id="{689F790C-5604-4211-9A89-3B47C7FAF68E}"/>
              </a:ext>
            </a:extLst>
          </p:cNvPr>
          <p:cNvSpPr>
            <a:spLocks noGrp="1"/>
          </p:cNvSpPr>
          <p:nvPr>
            <p:ph type="sldNum" sz="quarter" idx="12"/>
          </p:nvPr>
        </p:nvSpPr>
        <p:spPr/>
        <p:txBody>
          <a:bodyPr/>
          <a:lstStyle/>
          <a:p>
            <a:fld id="{B6F15528-21DE-4FAA-801E-634DDDAF4B2B}" type="slidenum">
              <a:rPr lang="en-US" smtClean="0"/>
              <a:pPr/>
              <a:t>16</a:t>
            </a:fld>
            <a:endParaRPr 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xmlns="" id="{DE7FFD28-545C-4C88-A2E7-152FB234C92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9144000" cy="191135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28650" y="365125"/>
            <a:ext cx="7886700" cy="1325563"/>
          </a:xfrm>
        </p:spPr>
        <p:txBody>
          <a:bodyPr>
            <a:normAutofit/>
          </a:bodyPr>
          <a:lstStyle/>
          <a:p>
            <a:r>
              <a:rPr lang="en-US" sz="4000">
                <a:solidFill>
                  <a:srgbClr val="FFFFFF"/>
                </a:solidFill>
              </a:rPr>
              <a:t>Continue…</a:t>
            </a:r>
          </a:p>
        </p:txBody>
      </p:sp>
      <p:sp>
        <p:nvSpPr>
          <p:cNvPr id="3" name="Content Placeholder 2"/>
          <p:cNvSpPr>
            <a:spLocks noGrp="1"/>
          </p:cNvSpPr>
          <p:nvPr>
            <p:ph idx="1"/>
          </p:nvPr>
        </p:nvSpPr>
        <p:spPr>
          <a:xfrm>
            <a:off x="628650" y="2438400"/>
            <a:ext cx="7886700" cy="3738562"/>
          </a:xfrm>
        </p:spPr>
        <p:txBody>
          <a:bodyPr>
            <a:normAutofit/>
          </a:bodyPr>
          <a:lstStyle/>
          <a:p>
            <a:pPr>
              <a:lnSpc>
                <a:spcPct val="90000"/>
              </a:lnSpc>
              <a:buNone/>
            </a:pPr>
            <a:r>
              <a:rPr lang="en-US" sz="1800" b="1"/>
              <a:t>(2) ICES test </a:t>
            </a:r>
          </a:p>
          <a:p>
            <a:pPr>
              <a:lnSpc>
                <a:spcPct val="90000"/>
              </a:lnSpc>
              <a:buNone/>
            </a:pPr>
            <a:r>
              <a:rPr lang="en-US" sz="1800"/>
              <a:t>It is also a set of properties of a money transfer that include: </a:t>
            </a:r>
          </a:p>
          <a:p>
            <a:pPr>
              <a:lnSpc>
                <a:spcPct val="90000"/>
              </a:lnSpc>
              <a:buNone/>
            </a:pPr>
            <a:r>
              <a:rPr lang="en-US" sz="1800"/>
              <a:t>- </a:t>
            </a:r>
            <a:r>
              <a:rPr lang="en-US" sz="1800" b="1"/>
              <a:t>Interoperability </a:t>
            </a:r>
          </a:p>
          <a:p>
            <a:pPr lvl="1">
              <a:lnSpc>
                <a:spcPct val="90000"/>
              </a:lnSpc>
              <a:buNone/>
            </a:pPr>
            <a:r>
              <a:rPr lang="en-US" sz="1800"/>
              <a:t>Ability to move back and forth between different systems. </a:t>
            </a:r>
          </a:p>
          <a:p>
            <a:pPr>
              <a:lnSpc>
                <a:spcPct val="90000"/>
              </a:lnSpc>
              <a:buNone/>
            </a:pPr>
            <a:r>
              <a:rPr lang="en-US" sz="1800"/>
              <a:t>- </a:t>
            </a:r>
            <a:r>
              <a:rPr lang="en-US" sz="1800" b="1"/>
              <a:t>Conservation </a:t>
            </a:r>
          </a:p>
          <a:p>
            <a:pPr lvl="1">
              <a:lnSpc>
                <a:spcPct val="90000"/>
              </a:lnSpc>
              <a:buNone/>
            </a:pPr>
            <a:r>
              <a:rPr lang="en-US" sz="1800"/>
              <a:t>How well money holds its value over time and how easy money is to store and access. </a:t>
            </a:r>
          </a:p>
          <a:p>
            <a:pPr>
              <a:lnSpc>
                <a:spcPct val="90000"/>
              </a:lnSpc>
              <a:buNone/>
            </a:pPr>
            <a:r>
              <a:rPr lang="en-US" sz="1800"/>
              <a:t>- </a:t>
            </a:r>
            <a:r>
              <a:rPr lang="en-US" sz="1800" b="1"/>
              <a:t>Economy </a:t>
            </a:r>
          </a:p>
          <a:p>
            <a:pPr lvl="1">
              <a:lnSpc>
                <a:spcPct val="90000"/>
              </a:lnSpc>
              <a:buNone/>
            </a:pPr>
            <a:r>
              <a:rPr lang="en-US" sz="1800"/>
              <a:t>Processing a transaction should be inexpensive and affordable. </a:t>
            </a:r>
          </a:p>
          <a:p>
            <a:pPr>
              <a:lnSpc>
                <a:spcPct val="90000"/>
              </a:lnSpc>
              <a:buNone/>
            </a:pPr>
            <a:r>
              <a:rPr lang="en-US" sz="1800"/>
              <a:t>- </a:t>
            </a:r>
            <a:r>
              <a:rPr lang="en-US" sz="1800" b="1"/>
              <a:t>Scalability </a:t>
            </a:r>
          </a:p>
          <a:p>
            <a:pPr lvl="1">
              <a:lnSpc>
                <a:spcPct val="90000"/>
              </a:lnSpc>
              <a:buNone/>
            </a:pPr>
            <a:r>
              <a:rPr lang="en-US" sz="1800"/>
              <a:t>It refers to the ability of the system to handle multiple users at the same time. </a:t>
            </a:r>
          </a:p>
        </p:txBody>
      </p:sp>
      <p:sp>
        <p:nvSpPr>
          <p:cNvPr id="4" name="Slide Number Placeholder 3">
            <a:extLst>
              <a:ext uri="{FF2B5EF4-FFF2-40B4-BE49-F238E27FC236}">
                <a16:creationId xmlns:a16="http://schemas.microsoft.com/office/drawing/2014/main" xmlns="" id="{FF8D2065-8423-47BF-90F3-F89F51AF4C9C}"/>
              </a:ext>
            </a:extLst>
          </p:cNvPr>
          <p:cNvSpPr>
            <a:spLocks noGrp="1"/>
          </p:cNvSpPr>
          <p:nvPr>
            <p:ph type="sldNum" sz="quarter" idx="12"/>
          </p:nvPr>
        </p:nvSpPr>
        <p:spPr/>
        <p:txBody>
          <a:bodyPr/>
          <a:lstStyle/>
          <a:p>
            <a:fld id="{B6F15528-21DE-4FAA-801E-634DDDAF4B2B}" type="slidenum">
              <a:rPr lang="en-US" smtClean="0"/>
              <a:pPr/>
              <a:t>17</a:t>
            </a:fld>
            <a:endParaRPr 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xmlns="" id="{70DFC902-7D23-471A-B557-B6B6917D7A0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7" y="-5705"/>
            <a:ext cx="9143993" cy="169434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67638" y="637762"/>
            <a:ext cx="7416372" cy="900131"/>
          </a:xfrm>
        </p:spPr>
        <p:txBody>
          <a:bodyPr anchor="t">
            <a:normAutofit/>
          </a:bodyPr>
          <a:lstStyle/>
          <a:p>
            <a:pPr algn="l"/>
            <a:r>
              <a:rPr lang="en-US" sz="3500">
                <a:solidFill>
                  <a:schemeClr val="bg1"/>
                </a:solidFill>
              </a:rPr>
              <a:t>Continue…</a:t>
            </a:r>
          </a:p>
        </p:txBody>
      </p:sp>
      <p:sp>
        <p:nvSpPr>
          <p:cNvPr id="10" name="Rectangle 9">
            <a:extLst>
              <a:ext uri="{FF2B5EF4-FFF2-40B4-BE49-F238E27FC236}">
                <a16:creationId xmlns:a16="http://schemas.microsoft.com/office/drawing/2014/main" xmlns="" id="{A55D5633-D557-4DCA-982C-FF36EB7A1C0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1688641"/>
            <a:ext cx="9143992" cy="51693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xmlns="" id="{450D3AD2-FA80-415F-A9CE-54D884561CD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867638" y="2010758"/>
            <a:ext cx="342892"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866661" y="2217343"/>
            <a:ext cx="7410669" cy="3959619"/>
          </a:xfrm>
        </p:spPr>
        <p:txBody>
          <a:bodyPr>
            <a:normAutofit/>
          </a:bodyPr>
          <a:lstStyle/>
          <a:p>
            <a:pPr>
              <a:lnSpc>
                <a:spcPct val="90000"/>
              </a:lnSpc>
            </a:pPr>
            <a:r>
              <a:rPr lang="en-US" sz="1500"/>
              <a:t>In addition to ACID and ICES tests, the important properties required for an Internet-based payment system are: </a:t>
            </a:r>
          </a:p>
          <a:p>
            <a:pPr>
              <a:lnSpc>
                <a:spcPct val="90000"/>
              </a:lnSpc>
              <a:buNone/>
            </a:pPr>
            <a:r>
              <a:rPr lang="en-US" sz="1500" b="1"/>
              <a:t>1. Acceptability: </a:t>
            </a:r>
          </a:p>
          <a:p>
            <a:pPr lvl="1">
              <a:lnSpc>
                <a:spcPct val="90000"/>
              </a:lnSpc>
              <a:buNone/>
            </a:pPr>
            <a:r>
              <a:rPr lang="en-US" sz="1500"/>
              <a:t>For electronic payment to work, the system must be widely accepted and acceptable to merchants. Merchants must have the technical ability and the processes to expedite a sale without delay. </a:t>
            </a:r>
          </a:p>
          <a:p>
            <a:pPr>
              <a:lnSpc>
                <a:spcPct val="90000"/>
              </a:lnSpc>
              <a:buNone/>
            </a:pPr>
            <a:r>
              <a:rPr lang="en-US" sz="1500" b="1"/>
              <a:t>2. Ease of integration: </a:t>
            </a:r>
          </a:p>
          <a:p>
            <a:pPr lvl="1">
              <a:lnSpc>
                <a:spcPct val="90000"/>
              </a:lnSpc>
              <a:buNone/>
            </a:pPr>
            <a:r>
              <a:rPr lang="en-US" sz="1500"/>
              <a:t>The website interface must be effective and well integrated into the total network environment. It also should be independent of any other payment instrument. </a:t>
            </a:r>
          </a:p>
          <a:p>
            <a:pPr>
              <a:lnSpc>
                <a:spcPct val="90000"/>
              </a:lnSpc>
              <a:buNone/>
            </a:pPr>
            <a:r>
              <a:rPr lang="en-US" sz="1500" b="1"/>
              <a:t>3. Customer base: </a:t>
            </a:r>
          </a:p>
          <a:p>
            <a:pPr lvl="1">
              <a:lnSpc>
                <a:spcPct val="90000"/>
              </a:lnSpc>
              <a:buNone/>
            </a:pPr>
            <a:r>
              <a:rPr lang="en-US" sz="1500"/>
              <a:t>Enough users and enough traffic must be present to justify investing in the electronic payment mechanism. </a:t>
            </a:r>
          </a:p>
          <a:p>
            <a:pPr>
              <a:lnSpc>
                <a:spcPct val="90000"/>
              </a:lnSpc>
              <a:buNone/>
            </a:pPr>
            <a:r>
              <a:rPr lang="en-US" sz="1500" b="1"/>
              <a:t>4. Ease of use: </a:t>
            </a:r>
          </a:p>
          <a:p>
            <a:pPr lvl="1">
              <a:lnSpc>
                <a:spcPct val="90000"/>
              </a:lnSpc>
              <a:buNone/>
            </a:pPr>
            <a:r>
              <a:rPr lang="en-US" sz="1500"/>
              <a:t>The use of payment system should be as easy as pressing a button on the screen. </a:t>
            </a:r>
          </a:p>
          <a:p>
            <a:pPr>
              <a:lnSpc>
                <a:spcPct val="90000"/>
              </a:lnSpc>
              <a:buNone/>
            </a:pPr>
            <a:r>
              <a:rPr lang="en-US" sz="1500" b="1"/>
              <a:t>5. Ease of access: </a:t>
            </a:r>
          </a:p>
          <a:p>
            <a:pPr lvl="1">
              <a:lnSpc>
                <a:spcPct val="90000"/>
              </a:lnSpc>
              <a:buNone/>
            </a:pPr>
            <a:r>
              <a:rPr lang="en-US" sz="1500"/>
              <a:t>The access to the payment system should be very easy. Users don’t like to wait. </a:t>
            </a:r>
            <a:r>
              <a:rPr lang="en-US" sz="1500" b="1"/>
              <a:t> </a:t>
            </a:r>
            <a:endParaRPr lang="en-US" sz="1500"/>
          </a:p>
        </p:txBody>
      </p:sp>
      <p:sp>
        <p:nvSpPr>
          <p:cNvPr id="4" name="Slide Number Placeholder 3">
            <a:extLst>
              <a:ext uri="{FF2B5EF4-FFF2-40B4-BE49-F238E27FC236}">
                <a16:creationId xmlns:a16="http://schemas.microsoft.com/office/drawing/2014/main" xmlns="" id="{DDFA73F3-7B7A-4AD2-AB06-B6C96F9A9B58}"/>
              </a:ext>
            </a:extLst>
          </p:cNvPr>
          <p:cNvSpPr>
            <a:spLocks noGrp="1"/>
          </p:cNvSpPr>
          <p:nvPr>
            <p:ph type="sldNum" sz="quarter" idx="12"/>
          </p:nvPr>
        </p:nvSpPr>
        <p:spPr/>
        <p:txBody>
          <a:bodyPr/>
          <a:lstStyle/>
          <a:p>
            <a:fld id="{B6F15528-21DE-4FAA-801E-634DDDAF4B2B}" type="slidenum">
              <a:rPr lang="en-US" smtClean="0"/>
              <a:pPr/>
              <a:t>18</a:t>
            </a:fld>
            <a:endParaRPr 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xmlns="" id="{4D4677D2-D5AC-4CF9-9EED-2B89D0A1C21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xmlns="" id="{C6D54F7E-825A-4BBA-815F-35CCA8B9778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4080681"/>
            <a:ext cx="9144000" cy="2777318"/>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Electronic circuit board">
            <a:extLst>
              <a:ext uri="{FF2B5EF4-FFF2-40B4-BE49-F238E27FC236}">
                <a16:creationId xmlns:a16="http://schemas.microsoft.com/office/drawing/2014/main" xmlns="" id="{8DA660E2-6BB6-4EE4-BD6E-790108031032}"/>
              </a:ext>
            </a:extLst>
          </p:cNvPr>
          <p:cNvPicPr>
            <a:picLocks noChangeAspect="1"/>
          </p:cNvPicPr>
          <p:nvPr/>
        </p:nvPicPr>
        <p:blipFill rotWithShape="1">
          <a:blip r:embed="rId2"/>
          <a:srcRect l="11000" r="-2" b="-2"/>
          <a:stretch/>
        </p:blipFill>
        <p:spPr>
          <a:xfrm>
            <a:off x="20" y="1"/>
            <a:ext cx="9143980" cy="6858000"/>
          </a:xfrm>
          <a:custGeom>
            <a:avLst/>
            <a:gdLst/>
            <a:ahLst/>
            <a:cxnLst/>
            <a:rect l="l" t="t" r="r" b="b"/>
            <a:pathLst>
              <a:path w="12191999" h="6842601">
                <a:moveTo>
                  <a:pt x="0" y="0"/>
                </a:moveTo>
                <a:lnTo>
                  <a:pt x="12191999" y="0"/>
                </a:lnTo>
                <a:lnTo>
                  <a:pt x="12191999" y="6842601"/>
                </a:lnTo>
                <a:lnTo>
                  <a:pt x="10316981" y="6842601"/>
                </a:lnTo>
                <a:cubicBezTo>
                  <a:pt x="10312796" y="6835189"/>
                  <a:pt x="10163183" y="6730124"/>
                  <a:pt x="10158998" y="6722712"/>
                </a:cubicBezTo>
                <a:cubicBezTo>
                  <a:pt x="10120278" y="6678190"/>
                  <a:pt x="10156462" y="6716223"/>
                  <a:pt x="10090349" y="6671420"/>
                </a:cubicBezTo>
                <a:cubicBezTo>
                  <a:pt x="10043032" y="6655694"/>
                  <a:pt x="9995855" y="6551879"/>
                  <a:pt x="9955425" y="6498018"/>
                </a:cubicBezTo>
                <a:cubicBezTo>
                  <a:pt x="9939618" y="6480021"/>
                  <a:pt x="9915110" y="6461677"/>
                  <a:pt x="9891265" y="6454528"/>
                </a:cubicBezTo>
                <a:cubicBezTo>
                  <a:pt x="9868239" y="6464957"/>
                  <a:pt x="9865423" y="6431640"/>
                  <a:pt x="9848227" y="6426063"/>
                </a:cubicBezTo>
                <a:cubicBezTo>
                  <a:pt x="9838059" y="6433162"/>
                  <a:pt x="9815047" y="6410348"/>
                  <a:pt x="9812354" y="6399604"/>
                </a:cubicBezTo>
                <a:cubicBezTo>
                  <a:pt x="9825285" y="6377997"/>
                  <a:pt x="9725923" y="6372757"/>
                  <a:pt x="9725915" y="6356381"/>
                </a:cubicBezTo>
                <a:cubicBezTo>
                  <a:pt x="9696279" y="6348066"/>
                  <a:pt x="9591199" y="6354143"/>
                  <a:pt x="9575033" y="6325258"/>
                </a:cubicBezTo>
                <a:cubicBezTo>
                  <a:pt x="9516434" y="6303128"/>
                  <a:pt x="9441613" y="6276805"/>
                  <a:pt x="9415626" y="6271777"/>
                </a:cubicBezTo>
                <a:cubicBezTo>
                  <a:pt x="9378293" y="6313495"/>
                  <a:pt x="9281935" y="6171365"/>
                  <a:pt x="9171493" y="6150430"/>
                </a:cubicBezTo>
                <a:cubicBezTo>
                  <a:pt x="9155426" y="6152396"/>
                  <a:pt x="9147439" y="6151015"/>
                  <a:pt x="9146018" y="6139864"/>
                </a:cubicBezTo>
                <a:cubicBezTo>
                  <a:pt x="9112029" y="6132441"/>
                  <a:pt x="9087339" y="6101138"/>
                  <a:pt x="9059635" y="6109957"/>
                </a:cubicBezTo>
                <a:cubicBezTo>
                  <a:pt x="9024424" y="6092144"/>
                  <a:pt x="9043048" y="6078417"/>
                  <a:pt x="9010911" y="6064789"/>
                </a:cubicBezTo>
                <a:lnTo>
                  <a:pt x="8866811" y="6028191"/>
                </a:lnTo>
                <a:cubicBezTo>
                  <a:pt x="8846465" y="6021172"/>
                  <a:pt x="8825221" y="6000527"/>
                  <a:pt x="8804584" y="5994237"/>
                </a:cubicBezTo>
                <a:lnTo>
                  <a:pt x="8783071" y="5990448"/>
                </a:lnTo>
                <a:lnTo>
                  <a:pt x="8770456" y="5978060"/>
                </a:lnTo>
                <a:cubicBezTo>
                  <a:pt x="8764772" y="5975259"/>
                  <a:pt x="8757695" y="5974720"/>
                  <a:pt x="8748297" y="5978070"/>
                </a:cubicBezTo>
                <a:cubicBezTo>
                  <a:pt x="8730344" y="5973495"/>
                  <a:pt x="8679808" y="5955894"/>
                  <a:pt x="8662742" y="5950603"/>
                </a:cubicBezTo>
                <a:lnTo>
                  <a:pt x="8645902" y="5946326"/>
                </a:lnTo>
                <a:lnTo>
                  <a:pt x="8638176" y="5938358"/>
                </a:lnTo>
                <a:cubicBezTo>
                  <a:pt x="8625897" y="5932642"/>
                  <a:pt x="8594811" y="5922073"/>
                  <a:pt x="8572224" y="5912032"/>
                </a:cubicBezTo>
                <a:cubicBezTo>
                  <a:pt x="8553809" y="5897782"/>
                  <a:pt x="8529845" y="5886100"/>
                  <a:pt x="8502655" y="5878114"/>
                </a:cubicBezTo>
                <a:cubicBezTo>
                  <a:pt x="8496990" y="5883034"/>
                  <a:pt x="8489611" y="5872566"/>
                  <a:pt x="8485159" y="5869819"/>
                </a:cubicBezTo>
                <a:cubicBezTo>
                  <a:pt x="8483457" y="5873482"/>
                  <a:pt x="8471232" y="5872664"/>
                  <a:pt x="8468539" y="5868711"/>
                </a:cubicBezTo>
                <a:cubicBezTo>
                  <a:pt x="8389167" y="5836352"/>
                  <a:pt x="8421742" y="5881497"/>
                  <a:pt x="8379810" y="5849376"/>
                </a:cubicBezTo>
                <a:cubicBezTo>
                  <a:pt x="8371729" y="5846373"/>
                  <a:pt x="8364483" y="5846766"/>
                  <a:pt x="8357758" y="5848601"/>
                </a:cubicBezTo>
                <a:lnTo>
                  <a:pt x="8315264" y="5836192"/>
                </a:lnTo>
                <a:cubicBezTo>
                  <a:pt x="8299077" y="5829531"/>
                  <a:pt x="8281671" y="5824011"/>
                  <a:pt x="8263455" y="5819793"/>
                </a:cubicBezTo>
                <a:cubicBezTo>
                  <a:pt x="8257386" y="5826849"/>
                  <a:pt x="8245582" y="5813448"/>
                  <a:pt x="8239287" y="5810141"/>
                </a:cubicBezTo>
                <a:cubicBezTo>
                  <a:pt x="8237965" y="5815186"/>
                  <a:pt x="8222226" y="5815108"/>
                  <a:pt x="8217888" y="5810039"/>
                </a:cubicBezTo>
                <a:cubicBezTo>
                  <a:pt x="8109447" y="5773303"/>
                  <a:pt x="8161302" y="5831037"/>
                  <a:pt x="8100547" y="5791517"/>
                </a:cubicBezTo>
                <a:cubicBezTo>
                  <a:pt x="8089574" y="5788167"/>
                  <a:pt x="8080448" y="5789295"/>
                  <a:pt x="8072316" y="5792309"/>
                </a:cubicBezTo>
                <a:lnTo>
                  <a:pt x="8056967" y="5800648"/>
                </a:lnTo>
                <a:lnTo>
                  <a:pt x="8047885" y="5795270"/>
                </a:lnTo>
                <a:cubicBezTo>
                  <a:pt x="8010204" y="5788738"/>
                  <a:pt x="7996426" y="5797608"/>
                  <a:pt x="7977128" y="5783189"/>
                </a:cubicBezTo>
                <a:cubicBezTo>
                  <a:pt x="7943466" y="5775577"/>
                  <a:pt x="7904823" y="5770953"/>
                  <a:pt x="7874392" y="5763715"/>
                </a:cubicBezTo>
                <a:cubicBezTo>
                  <a:pt x="7860337" y="5743777"/>
                  <a:pt x="7817541" y="5748989"/>
                  <a:pt x="7794543" y="5739759"/>
                </a:cubicBezTo>
                <a:cubicBezTo>
                  <a:pt x="7784688" y="5731467"/>
                  <a:pt x="7776709" y="5729004"/>
                  <a:pt x="7763762" y="5734031"/>
                </a:cubicBezTo>
                <a:cubicBezTo>
                  <a:pt x="7718781" y="5694154"/>
                  <a:pt x="7732231" y="5727368"/>
                  <a:pt x="7685889" y="5707234"/>
                </a:cubicBezTo>
                <a:cubicBezTo>
                  <a:pt x="7646521" y="5687607"/>
                  <a:pt x="7600389" y="5671470"/>
                  <a:pt x="7566744" y="5634586"/>
                </a:cubicBezTo>
                <a:cubicBezTo>
                  <a:pt x="7561306" y="5624813"/>
                  <a:pt x="7543589" y="5618525"/>
                  <a:pt x="7527170" y="5620542"/>
                </a:cubicBezTo>
                <a:cubicBezTo>
                  <a:pt x="7524343" y="5620889"/>
                  <a:pt x="7521664" y="5621475"/>
                  <a:pt x="7519214" y="5622280"/>
                </a:cubicBezTo>
                <a:cubicBezTo>
                  <a:pt x="7500062" y="5596964"/>
                  <a:pt x="7480476" y="5604337"/>
                  <a:pt x="7473157" y="5588143"/>
                </a:cubicBezTo>
                <a:cubicBezTo>
                  <a:pt x="7433415" y="5574859"/>
                  <a:pt x="7395118" y="5582388"/>
                  <a:pt x="7388000" y="5568063"/>
                </a:cubicBezTo>
                <a:cubicBezTo>
                  <a:pt x="7366403" y="5564920"/>
                  <a:pt x="7332262" y="5573848"/>
                  <a:pt x="7320876" y="5557698"/>
                </a:cubicBezTo>
                <a:cubicBezTo>
                  <a:pt x="7314891" y="5568111"/>
                  <a:pt x="7299319" y="5544964"/>
                  <a:pt x="7284480" y="5549820"/>
                </a:cubicBezTo>
                <a:cubicBezTo>
                  <a:pt x="7273570" y="5554430"/>
                  <a:pt x="7266301" y="5548483"/>
                  <a:pt x="7256619" y="5546379"/>
                </a:cubicBezTo>
                <a:cubicBezTo>
                  <a:pt x="7242503" y="5549088"/>
                  <a:pt x="7202543" y="5533379"/>
                  <a:pt x="7193112" y="5525289"/>
                </a:cubicBezTo>
                <a:cubicBezTo>
                  <a:pt x="7172259" y="5499151"/>
                  <a:pt x="7108617" y="5505485"/>
                  <a:pt x="7090943" y="5485177"/>
                </a:cubicBezTo>
                <a:cubicBezTo>
                  <a:pt x="7083637" y="5481419"/>
                  <a:pt x="7076140" y="5479148"/>
                  <a:pt x="7068566" y="5477809"/>
                </a:cubicBezTo>
                <a:lnTo>
                  <a:pt x="7023035" y="5476595"/>
                </a:lnTo>
                <a:lnTo>
                  <a:pt x="7001197" y="5476163"/>
                </a:lnTo>
                <a:cubicBezTo>
                  <a:pt x="7016126" y="5454256"/>
                  <a:pt x="6943549" y="5466815"/>
                  <a:pt x="6967472" y="5451057"/>
                </a:cubicBezTo>
                <a:cubicBezTo>
                  <a:pt x="6931240" y="5443544"/>
                  <a:pt x="6920843" y="5429649"/>
                  <a:pt x="6883334" y="5418880"/>
                </a:cubicBezTo>
                <a:lnTo>
                  <a:pt x="6742417" y="5386446"/>
                </a:lnTo>
                <a:cubicBezTo>
                  <a:pt x="6690532" y="5366095"/>
                  <a:pt x="6665174" y="5364632"/>
                  <a:pt x="6618315" y="5353085"/>
                </a:cubicBezTo>
                <a:cubicBezTo>
                  <a:pt x="6581698" y="5304210"/>
                  <a:pt x="6547395" y="5315779"/>
                  <a:pt x="6521050" y="5283194"/>
                </a:cubicBezTo>
                <a:cubicBezTo>
                  <a:pt x="6469114" y="5268862"/>
                  <a:pt x="6472597" y="5253957"/>
                  <a:pt x="6414460" y="5253832"/>
                </a:cubicBezTo>
                <a:lnTo>
                  <a:pt x="6362535" y="5220502"/>
                </a:lnTo>
                <a:cubicBezTo>
                  <a:pt x="6350866" y="5213881"/>
                  <a:pt x="6347641" y="5215777"/>
                  <a:pt x="6344443" y="5214103"/>
                </a:cubicBezTo>
                <a:lnTo>
                  <a:pt x="6343344" y="5210454"/>
                </a:lnTo>
                <a:lnTo>
                  <a:pt x="6333344" y="5205307"/>
                </a:lnTo>
                <a:lnTo>
                  <a:pt x="6315602" y="5193288"/>
                </a:lnTo>
                <a:lnTo>
                  <a:pt x="6310442" y="5192802"/>
                </a:lnTo>
                <a:lnTo>
                  <a:pt x="6280815" y="5177420"/>
                </a:lnTo>
                <a:lnTo>
                  <a:pt x="6279533" y="5178045"/>
                </a:lnTo>
                <a:cubicBezTo>
                  <a:pt x="6275980" y="5179097"/>
                  <a:pt x="6272084" y="5179212"/>
                  <a:pt x="6267362" y="5177370"/>
                </a:cubicBezTo>
                <a:cubicBezTo>
                  <a:pt x="6261796" y="5192470"/>
                  <a:pt x="6259530" y="5180933"/>
                  <a:pt x="6246095" y="5174167"/>
                </a:cubicBezTo>
                <a:lnTo>
                  <a:pt x="6155252" y="5161201"/>
                </a:lnTo>
                <a:lnTo>
                  <a:pt x="6148525" y="5158442"/>
                </a:lnTo>
                <a:lnTo>
                  <a:pt x="6148187" y="5158573"/>
                </a:lnTo>
                <a:cubicBezTo>
                  <a:pt x="6146292" y="5158370"/>
                  <a:pt x="6143916" y="5157611"/>
                  <a:pt x="6140686" y="5156032"/>
                </a:cubicBezTo>
                <a:lnTo>
                  <a:pt x="6136260" y="5153413"/>
                </a:lnTo>
                <a:lnTo>
                  <a:pt x="6123208" y="5148061"/>
                </a:lnTo>
                <a:lnTo>
                  <a:pt x="6117367" y="5147451"/>
                </a:lnTo>
                <a:lnTo>
                  <a:pt x="5957305" y="5146062"/>
                </a:lnTo>
                <a:cubicBezTo>
                  <a:pt x="5920540" y="5140405"/>
                  <a:pt x="5887096" y="5142015"/>
                  <a:pt x="5857259" y="5132052"/>
                </a:cubicBezTo>
                <a:cubicBezTo>
                  <a:pt x="5843335" y="5135303"/>
                  <a:pt x="5830921" y="5135493"/>
                  <a:pt x="5821375" y="5125606"/>
                </a:cubicBezTo>
                <a:cubicBezTo>
                  <a:pt x="5786501" y="5122615"/>
                  <a:pt x="5775399" y="5132648"/>
                  <a:pt x="5755916" y="5120171"/>
                </a:cubicBezTo>
                <a:cubicBezTo>
                  <a:pt x="5732132" y="5135438"/>
                  <a:pt x="5732735" y="5128211"/>
                  <a:pt x="5725007" y="5121437"/>
                </a:cubicBezTo>
                <a:lnTo>
                  <a:pt x="5723810" y="5120848"/>
                </a:lnTo>
                <a:lnTo>
                  <a:pt x="5720531" y="5123048"/>
                </a:lnTo>
                <a:lnTo>
                  <a:pt x="5714794" y="5123371"/>
                </a:lnTo>
                <a:lnTo>
                  <a:pt x="5700141" y="5120131"/>
                </a:lnTo>
                <a:lnTo>
                  <a:pt x="5694799" y="5118234"/>
                </a:lnTo>
                <a:cubicBezTo>
                  <a:pt x="5691058" y="5117179"/>
                  <a:pt x="5688491" y="5116804"/>
                  <a:pt x="5686627" y="5116903"/>
                </a:cubicBezTo>
                <a:lnTo>
                  <a:pt x="5686371" y="5117086"/>
                </a:lnTo>
                <a:lnTo>
                  <a:pt x="5678818" y="5115416"/>
                </a:lnTo>
                <a:cubicBezTo>
                  <a:pt x="5666199" y="5112102"/>
                  <a:pt x="5654035" y="5108410"/>
                  <a:pt x="5642547" y="5104511"/>
                </a:cubicBezTo>
                <a:cubicBezTo>
                  <a:pt x="5629444" y="5114945"/>
                  <a:pt x="5588783" y="5093343"/>
                  <a:pt x="5587979" y="5116963"/>
                </a:cubicBezTo>
                <a:cubicBezTo>
                  <a:pt x="5572317" y="5112380"/>
                  <a:pt x="5564904" y="5101292"/>
                  <a:pt x="5566635" y="5117158"/>
                </a:cubicBezTo>
                <a:cubicBezTo>
                  <a:pt x="5561375" y="5116079"/>
                  <a:pt x="5557787" y="5116811"/>
                  <a:pt x="5554952" y="5118417"/>
                </a:cubicBezTo>
                <a:lnTo>
                  <a:pt x="5554039" y="5119241"/>
                </a:lnTo>
                <a:lnTo>
                  <a:pt x="5514253" y="5109018"/>
                </a:lnTo>
                <a:lnTo>
                  <a:pt x="5492156" y="5099904"/>
                </a:lnTo>
                <a:lnTo>
                  <a:pt x="5480446" y="5096385"/>
                </a:lnTo>
                <a:lnTo>
                  <a:pt x="5477744" y="5092939"/>
                </a:lnTo>
                <a:cubicBezTo>
                  <a:pt x="5474490" y="5090581"/>
                  <a:pt x="5469391" y="5088951"/>
                  <a:pt x="5460150" y="5088988"/>
                </a:cubicBezTo>
                <a:lnTo>
                  <a:pt x="5457901" y="5089459"/>
                </a:lnTo>
                <a:lnTo>
                  <a:pt x="5444243" y="5082761"/>
                </a:lnTo>
                <a:cubicBezTo>
                  <a:pt x="5439993" y="5080007"/>
                  <a:pt x="5436418" y="5076805"/>
                  <a:pt x="5433825" y="5072992"/>
                </a:cubicBezTo>
                <a:cubicBezTo>
                  <a:pt x="5379442" y="5082090"/>
                  <a:pt x="5336110" y="5058382"/>
                  <a:pt x="5280996" y="5052402"/>
                </a:cubicBezTo>
                <a:cubicBezTo>
                  <a:pt x="5250806" y="5043777"/>
                  <a:pt x="5168599" y="5048109"/>
                  <a:pt x="5161582" y="5019668"/>
                </a:cubicBezTo>
                <a:cubicBezTo>
                  <a:pt x="5121870" y="5011383"/>
                  <a:pt x="5095637" y="5009222"/>
                  <a:pt x="5042717" y="5002692"/>
                </a:cubicBezTo>
                <a:cubicBezTo>
                  <a:pt x="4991136" y="4972487"/>
                  <a:pt x="4902282" y="4979360"/>
                  <a:pt x="4840514" y="4959306"/>
                </a:cubicBezTo>
                <a:cubicBezTo>
                  <a:pt x="4799904" y="4976415"/>
                  <a:pt x="4824087" y="4958371"/>
                  <a:pt x="4786778" y="4956661"/>
                </a:cubicBezTo>
                <a:cubicBezTo>
                  <a:pt x="4801901" y="4937231"/>
                  <a:pt x="4739845" y="4961208"/>
                  <a:pt x="4743741" y="4937104"/>
                </a:cubicBezTo>
                <a:cubicBezTo>
                  <a:pt x="4736829" y="4937557"/>
                  <a:pt x="4730010" y="4938753"/>
                  <a:pt x="4723136" y="4940138"/>
                </a:cubicBezTo>
                <a:lnTo>
                  <a:pt x="4719535" y="4940850"/>
                </a:lnTo>
                <a:lnTo>
                  <a:pt x="4706143" y="4939586"/>
                </a:lnTo>
                <a:lnTo>
                  <a:pt x="4701098" y="4944372"/>
                </a:lnTo>
                <a:lnTo>
                  <a:pt x="4680034" y="4946157"/>
                </a:lnTo>
                <a:cubicBezTo>
                  <a:pt x="4672339" y="4946029"/>
                  <a:pt x="4664292" y="4944964"/>
                  <a:pt x="4655740" y="4942396"/>
                </a:cubicBezTo>
                <a:cubicBezTo>
                  <a:pt x="4636359" y="4929384"/>
                  <a:pt x="4599700" y="4935346"/>
                  <a:pt x="4569298" y="4929596"/>
                </a:cubicBezTo>
                <a:lnTo>
                  <a:pt x="4555977" y="4924356"/>
                </a:lnTo>
                <a:lnTo>
                  <a:pt x="4508949" y="4921648"/>
                </a:lnTo>
                <a:cubicBezTo>
                  <a:pt x="4495668" y="4920437"/>
                  <a:pt x="4482007" y="4918694"/>
                  <a:pt x="4467838" y="4915993"/>
                </a:cubicBezTo>
                <a:lnTo>
                  <a:pt x="4441948" y="4909300"/>
                </a:lnTo>
                <a:lnTo>
                  <a:pt x="4394719" y="4901820"/>
                </a:lnTo>
                <a:lnTo>
                  <a:pt x="4356810" y="4905146"/>
                </a:lnTo>
                <a:lnTo>
                  <a:pt x="4222144" y="4909117"/>
                </a:lnTo>
                <a:cubicBezTo>
                  <a:pt x="4202488" y="4913903"/>
                  <a:pt x="4184742" y="4933491"/>
                  <a:pt x="4160481" y="4923474"/>
                </a:cubicBezTo>
                <a:cubicBezTo>
                  <a:pt x="4165854" y="4934564"/>
                  <a:pt x="4131661" y="4919946"/>
                  <a:pt x="4124879" y="4929303"/>
                </a:cubicBezTo>
                <a:cubicBezTo>
                  <a:pt x="4120895" y="4937086"/>
                  <a:pt x="4109593" y="4934464"/>
                  <a:pt x="4100114" y="4936007"/>
                </a:cubicBezTo>
                <a:cubicBezTo>
                  <a:pt x="4091835" y="4943256"/>
                  <a:pt x="4045978" y="4943549"/>
                  <a:pt x="4030957" y="4939826"/>
                </a:cubicBezTo>
                <a:cubicBezTo>
                  <a:pt x="3989825" y="4924453"/>
                  <a:pt x="3946860" y="4952050"/>
                  <a:pt x="3913764" y="4940618"/>
                </a:cubicBezTo>
                <a:cubicBezTo>
                  <a:pt x="3904534" y="4939906"/>
                  <a:pt x="3896577" y="4940543"/>
                  <a:pt x="3889457" y="4942017"/>
                </a:cubicBezTo>
                <a:lnTo>
                  <a:pt x="3871115" y="4948115"/>
                </a:lnTo>
                <a:lnTo>
                  <a:pt x="3869086" y="4953796"/>
                </a:lnTo>
                <a:lnTo>
                  <a:pt x="3856124" y="4955351"/>
                </a:lnTo>
                <a:lnTo>
                  <a:pt x="3835967" y="4964002"/>
                </a:lnTo>
                <a:cubicBezTo>
                  <a:pt x="3826465" y="4939857"/>
                  <a:pt x="3782586" y="4975947"/>
                  <a:pt x="3785910" y="4953998"/>
                </a:cubicBezTo>
                <a:cubicBezTo>
                  <a:pt x="3750785" y="4960085"/>
                  <a:pt x="3699033" y="4941571"/>
                  <a:pt x="3671085" y="4966563"/>
                </a:cubicBezTo>
                <a:cubicBezTo>
                  <a:pt x="3621255" y="4971431"/>
                  <a:pt x="3562637" y="4982991"/>
                  <a:pt x="3486928" y="4983204"/>
                </a:cubicBezTo>
                <a:cubicBezTo>
                  <a:pt x="3446030" y="4983424"/>
                  <a:pt x="3343460" y="4965124"/>
                  <a:pt x="3280956" y="4963864"/>
                </a:cubicBezTo>
                <a:cubicBezTo>
                  <a:pt x="3227193" y="4969510"/>
                  <a:pt x="3256481" y="4962609"/>
                  <a:pt x="3211563" y="4982704"/>
                </a:cubicBezTo>
                <a:cubicBezTo>
                  <a:pt x="3207119" y="4979549"/>
                  <a:pt x="3170070" y="4977192"/>
                  <a:pt x="3164681" y="4975408"/>
                </a:cubicBezTo>
                <a:lnTo>
                  <a:pt x="3127171" y="4968229"/>
                </a:lnTo>
                <a:lnTo>
                  <a:pt x="3096889" y="4965619"/>
                </a:lnTo>
                <a:cubicBezTo>
                  <a:pt x="3088441" y="4967572"/>
                  <a:pt x="3082883" y="4967054"/>
                  <a:pt x="3078620" y="4965444"/>
                </a:cubicBezTo>
                <a:lnTo>
                  <a:pt x="3074275" y="4962670"/>
                </a:lnTo>
                <a:lnTo>
                  <a:pt x="3036436" y="4957455"/>
                </a:lnTo>
                <a:lnTo>
                  <a:pt x="3031995" y="4958829"/>
                </a:lnTo>
                <a:lnTo>
                  <a:pt x="2994028" y="4956800"/>
                </a:lnTo>
                <a:cubicBezTo>
                  <a:pt x="2992299" y="4958944"/>
                  <a:pt x="2989407" y="4960397"/>
                  <a:pt x="2984001" y="4960444"/>
                </a:cubicBezTo>
                <a:cubicBezTo>
                  <a:pt x="2994191" y="4975446"/>
                  <a:pt x="2981386" y="4966249"/>
                  <a:pt x="2964542" y="4965062"/>
                </a:cubicBezTo>
                <a:cubicBezTo>
                  <a:pt x="2976613" y="4988096"/>
                  <a:pt x="2927627" y="4975618"/>
                  <a:pt x="2921274" y="4988440"/>
                </a:cubicBezTo>
                <a:cubicBezTo>
                  <a:pt x="2908629" y="4987050"/>
                  <a:pt x="2895476" y="4985998"/>
                  <a:pt x="2882111" y="4985411"/>
                </a:cubicBezTo>
                <a:lnTo>
                  <a:pt x="2874282" y="4985361"/>
                </a:lnTo>
                <a:cubicBezTo>
                  <a:pt x="2874237" y="4985437"/>
                  <a:pt x="2874193" y="4985514"/>
                  <a:pt x="2874147" y="4985591"/>
                </a:cubicBezTo>
                <a:cubicBezTo>
                  <a:pt x="2872492" y="4986074"/>
                  <a:pt x="2869935" y="4986243"/>
                  <a:pt x="2865932" y="4985999"/>
                </a:cubicBezTo>
                <a:lnTo>
                  <a:pt x="2860008" y="4985269"/>
                </a:lnTo>
                <a:lnTo>
                  <a:pt x="2844819" y="4985172"/>
                </a:lnTo>
                <a:lnTo>
                  <a:pt x="2839735" y="4986676"/>
                </a:lnTo>
                <a:lnTo>
                  <a:pt x="2837922" y="4989488"/>
                </a:lnTo>
                <a:lnTo>
                  <a:pt x="2836507" y="4989165"/>
                </a:lnTo>
                <a:cubicBezTo>
                  <a:pt x="2825749" y="4984209"/>
                  <a:pt x="2822382" y="4977089"/>
                  <a:pt x="2808859" y="4996804"/>
                </a:cubicBezTo>
                <a:cubicBezTo>
                  <a:pt x="2784233" y="4988767"/>
                  <a:pt x="2779499" y="5000786"/>
                  <a:pt x="2745907" y="5005126"/>
                </a:cubicBezTo>
                <a:cubicBezTo>
                  <a:pt x="2731796" y="4997536"/>
                  <a:pt x="2720518" y="5000295"/>
                  <a:pt x="2709519" y="5006333"/>
                </a:cubicBezTo>
                <a:cubicBezTo>
                  <a:pt x="2676766" y="5002878"/>
                  <a:pt x="2646981" y="5011377"/>
                  <a:pt x="2610212" y="5013529"/>
                </a:cubicBezTo>
                <a:cubicBezTo>
                  <a:pt x="2570359" y="5003730"/>
                  <a:pt x="2550109" y="5021491"/>
                  <a:pt x="2510814" y="5023713"/>
                </a:cubicBezTo>
                <a:cubicBezTo>
                  <a:pt x="2476639" y="5006722"/>
                  <a:pt x="2482834" y="5038639"/>
                  <a:pt x="2462736" y="5045398"/>
                </a:cubicBezTo>
                <a:lnTo>
                  <a:pt x="2457050" y="5046022"/>
                </a:lnTo>
                <a:lnTo>
                  <a:pt x="2442184" y="5043549"/>
                </a:lnTo>
                <a:lnTo>
                  <a:pt x="2436703" y="5041929"/>
                </a:lnTo>
                <a:cubicBezTo>
                  <a:pt x="2432888" y="5041072"/>
                  <a:pt x="2430299" y="5040830"/>
                  <a:pt x="2428451" y="5041027"/>
                </a:cubicBezTo>
                <a:lnTo>
                  <a:pt x="2420551" y="5039949"/>
                </a:lnTo>
                <a:cubicBezTo>
                  <a:pt x="2407700" y="5037296"/>
                  <a:pt x="2395274" y="5034239"/>
                  <a:pt x="2383501" y="5030941"/>
                </a:cubicBezTo>
                <a:cubicBezTo>
                  <a:pt x="2362992" y="5032521"/>
                  <a:pt x="2317884" y="5047662"/>
                  <a:pt x="2297493" y="5049431"/>
                </a:cubicBezTo>
                <a:lnTo>
                  <a:pt x="2261156" y="5041558"/>
                </a:lnTo>
                <a:lnTo>
                  <a:pt x="2200581" y="5024964"/>
                </a:lnTo>
                <a:lnTo>
                  <a:pt x="2198380" y="5025550"/>
                </a:lnTo>
                <a:lnTo>
                  <a:pt x="2116066" y="5019568"/>
                </a:lnTo>
                <a:cubicBezTo>
                  <a:pt x="2111600" y="5017036"/>
                  <a:pt x="2059664" y="5006071"/>
                  <a:pt x="2056754" y="5002394"/>
                </a:cubicBezTo>
                <a:cubicBezTo>
                  <a:pt x="2003393" y="5014336"/>
                  <a:pt x="1998298" y="5008800"/>
                  <a:pt x="1942916" y="5005703"/>
                </a:cubicBezTo>
                <a:cubicBezTo>
                  <a:pt x="1882138" y="4994708"/>
                  <a:pt x="1836966" y="4976630"/>
                  <a:pt x="1796717" y="4970423"/>
                </a:cubicBezTo>
                <a:cubicBezTo>
                  <a:pt x="1724075" y="4959337"/>
                  <a:pt x="1636218" y="4936339"/>
                  <a:pt x="1583222" y="4931235"/>
                </a:cubicBezTo>
                <a:cubicBezTo>
                  <a:pt x="1544265" y="4950469"/>
                  <a:pt x="1556109" y="4927628"/>
                  <a:pt x="1518821" y="4927872"/>
                </a:cubicBezTo>
                <a:cubicBezTo>
                  <a:pt x="1497291" y="4925112"/>
                  <a:pt x="1483221" y="4916728"/>
                  <a:pt x="1471837" y="4914678"/>
                </a:cubicBezTo>
                <a:lnTo>
                  <a:pt x="1450515" y="4915578"/>
                </a:lnTo>
                <a:lnTo>
                  <a:pt x="1437078" y="4915016"/>
                </a:lnTo>
                <a:lnTo>
                  <a:pt x="1432462" y="4920065"/>
                </a:lnTo>
                <a:lnTo>
                  <a:pt x="1411645" y="4922952"/>
                </a:lnTo>
                <a:cubicBezTo>
                  <a:pt x="1384856" y="4920079"/>
                  <a:pt x="1306656" y="4907389"/>
                  <a:pt x="1271729" y="4902828"/>
                </a:cubicBezTo>
                <a:cubicBezTo>
                  <a:pt x="1258697" y="4896954"/>
                  <a:pt x="1213546" y="4890036"/>
                  <a:pt x="1202076" y="4895589"/>
                </a:cubicBezTo>
                <a:cubicBezTo>
                  <a:pt x="1192059" y="4895561"/>
                  <a:pt x="1182171" y="4891311"/>
                  <a:pt x="1174670" y="4898040"/>
                </a:cubicBezTo>
                <a:cubicBezTo>
                  <a:pt x="1163701" y="4905820"/>
                  <a:pt x="1136874" y="4886643"/>
                  <a:pt x="1137035" y="4897965"/>
                </a:cubicBezTo>
                <a:cubicBezTo>
                  <a:pt x="1117838" y="4884693"/>
                  <a:pt x="1091386" y="4900421"/>
                  <a:pt x="1069882" y="4901859"/>
                </a:cubicBezTo>
                <a:cubicBezTo>
                  <a:pt x="1055589" y="4889467"/>
                  <a:pt x="1024570" y="4904705"/>
                  <a:pt x="980935" y="4900090"/>
                </a:cubicBezTo>
                <a:cubicBezTo>
                  <a:pt x="947614" y="4895538"/>
                  <a:pt x="913224" y="4886405"/>
                  <a:pt x="869960" y="4874547"/>
                </a:cubicBezTo>
                <a:cubicBezTo>
                  <a:pt x="819114" y="4845820"/>
                  <a:pt x="768074" y="4839770"/>
                  <a:pt x="721345" y="4828937"/>
                </a:cubicBezTo>
                <a:cubicBezTo>
                  <a:pt x="667944" y="4819060"/>
                  <a:pt x="698286" y="4848426"/>
                  <a:pt x="635428" y="4819153"/>
                </a:cubicBezTo>
                <a:cubicBezTo>
                  <a:pt x="626286" y="4826707"/>
                  <a:pt x="617638" y="4825980"/>
                  <a:pt x="604106" y="4819994"/>
                </a:cubicBezTo>
                <a:cubicBezTo>
                  <a:pt x="583276" y="4822237"/>
                  <a:pt x="539859" y="4835097"/>
                  <a:pt x="510451" y="4832608"/>
                </a:cubicBezTo>
                <a:cubicBezTo>
                  <a:pt x="489781" y="4829929"/>
                  <a:pt x="443867" y="4807857"/>
                  <a:pt x="427656" y="4805062"/>
                </a:cubicBezTo>
                <a:cubicBezTo>
                  <a:pt x="424088" y="4806479"/>
                  <a:pt x="419580" y="4809736"/>
                  <a:pt x="413184" y="4815837"/>
                </a:cubicBezTo>
                <a:cubicBezTo>
                  <a:pt x="387673" y="4805882"/>
                  <a:pt x="379855" y="4817328"/>
                  <a:pt x="341772" y="4818825"/>
                </a:cubicBezTo>
                <a:cubicBezTo>
                  <a:pt x="327795" y="4810179"/>
                  <a:pt x="314729" y="4811964"/>
                  <a:pt x="301266" y="4817000"/>
                </a:cubicBezTo>
                <a:cubicBezTo>
                  <a:pt x="265781" y="4810886"/>
                  <a:pt x="231017" y="4816794"/>
                  <a:pt x="189886" y="4815871"/>
                </a:cubicBezTo>
                <a:cubicBezTo>
                  <a:pt x="147910" y="4802917"/>
                  <a:pt x="121702" y="4818738"/>
                  <a:pt x="77762" y="4817675"/>
                </a:cubicBezTo>
                <a:cubicBezTo>
                  <a:pt x="38733" y="4795315"/>
                  <a:pt x="44308" y="4840244"/>
                  <a:pt x="8164" y="4835320"/>
                </a:cubicBezTo>
                <a:lnTo>
                  <a:pt x="0" y="4832771"/>
                </a:lnTo>
                <a:close/>
              </a:path>
            </a:pathLst>
          </a:custGeom>
        </p:spPr>
      </p:pic>
      <p:sp>
        <p:nvSpPr>
          <p:cNvPr id="4" name="TextBox 3"/>
          <p:cNvSpPr txBox="1"/>
          <p:nvPr/>
        </p:nvSpPr>
        <p:spPr>
          <a:xfrm>
            <a:off x="449863" y="5234320"/>
            <a:ext cx="5198489" cy="752217"/>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3100" b="1">
                <a:solidFill>
                  <a:schemeClr val="tx1">
                    <a:lumMod val="85000"/>
                    <a:lumOff val="15000"/>
                  </a:schemeClr>
                </a:solidFill>
                <a:latin typeface="+mj-lt"/>
                <a:ea typeface="+mj-ea"/>
                <a:cs typeface="+mj-cs"/>
              </a:rPr>
              <a:t>Electronic Payment Media </a:t>
            </a:r>
            <a:endParaRPr lang="en-US" sz="3100">
              <a:solidFill>
                <a:schemeClr val="tx1">
                  <a:lumMod val="85000"/>
                  <a:lumOff val="15000"/>
                </a:schemeClr>
              </a:solidFill>
              <a:latin typeface="+mj-lt"/>
              <a:ea typeface="+mj-ea"/>
              <a:cs typeface="+mj-cs"/>
            </a:endParaRPr>
          </a:p>
        </p:txBody>
      </p:sp>
      <p:sp>
        <p:nvSpPr>
          <p:cNvPr id="2" name="Slide Number Placeholder 1">
            <a:extLst>
              <a:ext uri="{FF2B5EF4-FFF2-40B4-BE49-F238E27FC236}">
                <a16:creationId xmlns:a16="http://schemas.microsoft.com/office/drawing/2014/main" xmlns="" id="{9A5BFD03-97CB-4176-9410-CAD66061D95B}"/>
              </a:ext>
            </a:extLst>
          </p:cNvPr>
          <p:cNvSpPr>
            <a:spLocks noGrp="1"/>
          </p:cNvSpPr>
          <p:nvPr>
            <p:ph type="sldNum" sz="quarter" idx="12"/>
          </p:nvPr>
        </p:nvSpPr>
        <p:spPr/>
        <p:txBody>
          <a:bodyPr/>
          <a:lstStyle/>
          <a:p>
            <a:fld id="{B6F15528-21DE-4FAA-801E-634DDDAF4B2B}" type="slidenum">
              <a:rPr lang="en-US" smtClean="0"/>
              <a:pPr/>
              <a:t>19</a:t>
            </a:fld>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xmlns="" id="{09588DA8-065E-4F6F-8EFD-43104AB2E0C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xmlns="" id="{C4285719-470E-454C-AF62-8323075F1F5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9141714"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xmlns="" id="{CD9FE4EF-C4D8-49A0-B2FF-81D8DB7D8A2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flipH="1">
            <a:off x="-1914813" y="1914812"/>
            <a:ext cx="6858000" cy="3028377"/>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xmlns="" id="{4300840D-0A0B-4512-BACA-B439D5B9C57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flipH="1">
            <a:off x="-1914814" y="1924949"/>
            <a:ext cx="6857999" cy="302837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xmlns="" id="{D2B78728-A580-49A7-84F9-6EF6F583ADE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flipH="1">
            <a:off x="263195" y="4092815"/>
            <a:ext cx="2501979" cy="302838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xmlns="" id="{38FAA1A1-D861-433F-88FA-1E9D6FD31D1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20635413">
            <a:off x="-376302" y="969718"/>
            <a:ext cx="292526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xmlns="" id="{8D71EDA1-87BF-4D5D-AB79-F346FD19278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flipH="1">
            <a:off x="-1914820" y="1904672"/>
            <a:ext cx="6858003" cy="3028376"/>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50041" y="586855"/>
            <a:ext cx="2401025" cy="3387497"/>
          </a:xfrm>
        </p:spPr>
        <p:txBody>
          <a:bodyPr anchor="b">
            <a:normAutofit/>
          </a:bodyPr>
          <a:lstStyle/>
          <a:p>
            <a:pPr algn="r"/>
            <a:r>
              <a:rPr lang="en-US" sz="3200">
                <a:solidFill>
                  <a:srgbClr val="FFFFFF"/>
                </a:solidFill>
              </a:rPr>
              <a:t>Introduction</a:t>
            </a:r>
          </a:p>
        </p:txBody>
      </p:sp>
      <p:sp>
        <p:nvSpPr>
          <p:cNvPr id="3" name="Content Placeholder 2"/>
          <p:cNvSpPr>
            <a:spLocks noGrp="1"/>
          </p:cNvSpPr>
          <p:nvPr>
            <p:ph idx="1"/>
          </p:nvPr>
        </p:nvSpPr>
        <p:spPr>
          <a:xfrm>
            <a:off x="3607694" y="649480"/>
            <a:ext cx="4916510" cy="5546047"/>
          </a:xfrm>
        </p:spPr>
        <p:txBody>
          <a:bodyPr anchor="ctr">
            <a:normAutofit/>
          </a:bodyPr>
          <a:lstStyle/>
          <a:p>
            <a:r>
              <a:rPr lang="en-US" sz="1600"/>
              <a:t> In e-commerce, the final step before shipment is making payment- i.e. getting the money. </a:t>
            </a:r>
          </a:p>
          <a:p>
            <a:r>
              <a:rPr lang="en-US" sz="1600"/>
              <a:t>In all three forms of e-commerce, namely B2C, B2B and C2C, we need appropriate methods of payment. </a:t>
            </a:r>
          </a:p>
          <a:p>
            <a:r>
              <a:rPr lang="en-US" sz="1600"/>
              <a:t>In the real world commercial dealings, there are primarily three ways or modes of payment for goods: </a:t>
            </a:r>
          </a:p>
          <a:p>
            <a:pPr>
              <a:buNone/>
            </a:pPr>
            <a:r>
              <a:rPr lang="en-US" sz="1600" b="1"/>
              <a:t>1. Cash payment:</a:t>
            </a:r>
            <a:r>
              <a:rPr lang="en-US" sz="1600"/>
              <a:t> </a:t>
            </a:r>
          </a:p>
          <a:p>
            <a:r>
              <a:rPr lang="en-US" sz="1600"/>
              <a:t>The most common payment scheme between individual customers and merchants is cash, particularly for small value purchases. </a:t>
            </a:r>
          </a:p>
          <a:p>
            <a:pPr>
              <a:buNone/>
            </a:pPr>
            <a:r>
              <a:rPr lang="en-US" sz="1600" b="1"/>
              <a:t>2. Credit card/debit card payment:</a:t>
            </a:r>
            <a:r>
              <a:rPr lang="en-US" sz="1600"/>
              <a:t> </a:t>
            </a:r>
          </a:p>
          <a:p>
            <a:r>
              <a:rPr lang="en-US" sz="1600"/>
              <a:t>For larger value purchases, usually a credit/debit card is the one accepted by most merchants. (Credit card, smart card, debit card, ATM card etc. allow consumer to pay without cash. They are online electronic payment media). </a:t>
            </a:r>
          </a:p>
          <a:p>
            <a:pPr>
              <a:buNone/>
            </a:pPr>
            <a:r>
              <a:rPr lang="en-US" sz="1600" b="1"/>
              <a:t>3. Cheque payment:</a:t>
            </a:r>
            <a:r>
              <a:rPr lang="en-US" sz="1600"/>
              <a:t> </a:t>
            </a:r>
          </a:p>
          <a:p>
            <a:pPr>
              <a:buNone/>
            </a:pPr>
            <a:r>
              <a:rPr lang="en-US" sz="1600"/>
              <a:t>       If you have a trusted relationship with a merchant, he would normally accept cheque payment. </a:t>
            </a:r>
          </a:p>
          <a:p>
            <a:endParaRPr lang="en-US" sz="1600"/>
          </a:p>
          <a:p>
            <a:endParaRPr lang="en-US" sz="1600"/>
          </a:p>
        </p:txBody>
      </p:sp>
      <p:sp>
        <p:nvSpPr>
          <p:cNvPr id="4" name="Slide Number Placeholder 3">
            <a:extLst>
              <a:ext uri="{FF2B5EF4-FFF2-40B4-BE49-F238E27FC236}">
                <a16:creationId xmlns:a16="http://schemas.microsoft.com/office/drawing/2014/main" xmlns="" id="{0C62CB8A-367D-4ED6-AB12-D718A7952391}"/>
              </a:ext>
            </a:extLst>
          </p:cNvPr>
          <p:cNvSpPr>
            <a:spLocks noGrp="1"/>
          </p:cNvSpPr>
          <p:nvPr>
            <p:ph type="sldNum" sz="quarter" idx="12"/>
          </p:nvPr>
        </p:nvSpPr>
        <p:spPr/>
        <p:txBody>
          <a:bodyPr/>
          <a:lstStyle/>
          <a:p>
            <a:fld id="{B6F15528-21DE-4FAA-801E-634DDDAF4B2B}" type="slidenum">
              <a:rPr lang="en-US" smtClean="0"/>
              <a:pPr/>
              <a:t>2</a:t>
            </a:fld>
            <a:endParaRPr 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xmlns="" id="{1B15ED52-F352-441B-82BF-E0EA34836D0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xmlns="" id="{3B2E3793-BFE6-45A2-9B7B-E18844431C9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H="1">
            <a:off x="0" y="-1"/>
            <a:ext cx="9143997"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xmlns="" id="{BC4C4868-CB8F-4AF9-9CDB-8108F2C19B6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10800000" flipH="1">
            <a:off x="-2" y="0"/>
            <a:ext cx="6086479"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xmlns="" id="{375E0459-6403-40CD-989D-56A4407CA12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H="1">
            <a:off x="6086474" y="-1"/>
            <a:ext cx="3057523"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xmlns="" id="{53E5B1A8-3AC9-4BD1-9BBC-78CA94F2D1B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344512" y="-1"/>
            <a:ext cx="8799485"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2749FDBB-024B-4223-A633-2E0406394F48}"/>
              </a:ext>
            </a:extLst>
          </p:cNvPr>
          <p:cNvSpPr>
            <a:spLocks noGrp="1"/>
          </p:cNvSpPr>
          <p:nvPr>
            <p:ph type="title"/>
          </p:nvPr>
        </p:nvSpPr>
        <p:spPr>
          <a:xfrm>
            <a:off x="1028699" y="294538"/>
            <a:ext cx="7421963" cy="1033669"/>
          </a:xfrm>
        </p:spPr>
        <p:txBody>
          <a:bodyPr>
            <a:normAutofit/>
          </a:bodyPr>
          <a:lstStyle/>
          <a:p>
            <a:r>
              <a:rPr lang="en-SG" sz="3500">
                <a:solidFill>
                  <a:srgbClr val="FFFFFF"/>
                </a:solidFill>
              </a:rPr>
              <a:t>Some Keywords</a:t>
            </a:r>
          </a:p>
        </p:txBody>
      </p:sp>
      <p:sp>
        <p:nvSpPr>
          <p:cNvPr id="3" name="Content Placeholder 2">
            <a:extLst>
              <a:ext uri="{FF2B5EF4-FFF2-40B4-BE49-F238E27FC236}">
                <a16:creationId xmlns:a16="http://schemas.microsoft.com/office/drawing/2014/main" xmlns="" id="{71511F64-8659-4EDE-82FD-FDE882186319}"/>
              </a:ext>
            </a:extLst>
          </p:cNvPr>
          <p:cNvSpPr>
            <a:spLocks noGrp="1"/>
          </p:cNvSpPr>
          <p:nvPr>
            <p:ph idx="1"/>
          </p:nvPr>
        </p:nvSpPr>
        <p:spPr>
          <a:xfrm>
            <a:off x="1028699" y="2318197"/>
            <a:ext cx="7293023" cy="3683358"/>
          </a:xfrm>
        </p:spPr>
        <p:txBody>
          <a:bodyPr anchor="ctr">
            <a:normAutofit lnSpcReduction="10000"/>
          </a:bodyPr>
          <a:lstStyle/>
          <a:p>
            <a:r>
              <a:rPr lang="en-SG" sz="2400" b="1" dirty="0"/>
              <a:t>Money Laundering:</a:t>
            </a:r>
          </a:p>
          <a:p>
            <a:pPr marL="857250" lvl="1" indent="-457200">
              <a:buFont typeface="Wingdings" panose="05000000000000000000" pitchFamily="2" charset="2"/>
              <a:buChar char="q"/>
            </a:pPr>
            <a:r>
              <a:rPr lang="en-US" sz="1600" dirty="0"/>
              <a:t>Money laundering is the process whereby the origin of dishonest (or dirty) money generated by criminal activities and/or illegally obtained money is concealed so that it appears to come from a legitimate source and cannot be easily traced back to their legal origin. </a:t>
            </a:r>
          </a:p>
          <a:p>
            <a:pPr marL="857250" lvl="1" indent="-457200">
              <a:buFont typeface="Wingdings" panose="05000000000000000000" pitchFamily="2" charset="2"/>
              <a:buChar char="q"/>
            </a:pPr>
            <a:r>
              <a:rPr lang="en-SG" sz="1600" b="0" i="0" dirty="0">
                <a:effectLst/>
                <a:latin typeface="Roboto"/>
              </a:rPr>
              <a:t>In the method of money laundering; money is invested in such a way that even the investigating agencies can’t trace the main source of wealth. </a:t>
            </a:r>
          </a:p>
          <a:p>
            <a:pPr marL="857250" lvl="1" indent="-457200">
              <a:buFont typeface="Wingdings" panose="05000000000000000000" pitchFamily="2" charset="2"/>
              <a:buChar char="q"/>
            </a:pPr>
            <a:r>
              <a:rPr lang="en-SG" sz="1600" b="1" i="0" dirty="0">
                <a:effectLst/>
                <a:latin typeface="Roboto"/>
              </a:rPr>
              <a:t>The person who manipulates this money is called "launderer".</a:t>
            </a:r>
          </a:p>
          <a:p>
            <a:pPr marL="857250" lvl="1" indent="-457200">
              <a:buFont typeface="Wingdings" panose="05000000000000000000" pitchFamily="2" charset="2"/>
              <a:buChar char="q"/>
            </a:pPr>
            <a:r>
              <a:rPr lang="en-SG" sz="1600" b="1" i="0" dirty="0">
                <a:effectLst/>
                <a:latin typeface="Roboto"/>
              </a:rPr>
              <a:t>Steps involved in Process of Money Laundering:</a:t>
            </a:r>
          </a:p>
          <a:p>
            <a:pPr marL="914400" lvl="1" indent="-514350">
              <a:buFont typeface="+mj-lt"/>
              <a:buAutoNum type="arabicPeriod"/>
            </a:pPr>
            <a:r>
              <a:rPr lang="en-SG" sz="1600" b="1" i="0" dirty="0">
                <a:effectLst/>
                <a:latin typeface="Roboto"/>
              </a:rPr>
              <a:t>Placement</a:t>
            </a:r>
          </a:p>
          <a:p>
            <a:pPr marL="914400" lvl="1" indent="-514350">
              <a:buFont typeface="+mj-lt"/>
              <a:buAutoNum type="arabicPeriod"/>
            </a:pPr>
            <a:r>
              <a:rPr lang="en-SG" sz="1600" b="1" dirty="0">
                <a:latin typeface="Roboto"/>
              </a:rPr>
              <a:t>Layering</a:t>
            </a:r>
          </a:p>
          <a:p>
            <a:pPr marL="914400" lvl="1" indent="-514350">
              <a:buFont typeface="+mj-lt"/>
              <a:buAutoNum type="arabicPeriod"/>
            </a:pPr>
            <a:r>
              <a:rPr lang="en-SG" sz="1600" b="1" i="0" dirty="0">
                <a:effectLst/>
                <a:latin typeface="Roboto"/>
              </a:rPr>
              <a:t>Integration</a:t>
            </a:r>
          </a:p>
          <a:p>
            <a:pPr marL="857250" lvl="1" indent="-457200">
              <a:buFont typeface="Wingdings" panose="05000000000000000000" pitchFamily="2" charset="2"/>
              <a:buChar char="q"/>
            </a:pPr>
            <a:endParaRPr lang="en-US" sz="1600" dirty="0"/>
          </a:p>
          <a:p>
            <a:pPr marL="400050" lvl="1" indent="0">
              <a:buNone/>
            </a:pPr>
            <a:endParaRPr lang="en-SG" sz="1600" dirty="0"/>
          </a:p>
        </p:txBody>
      </p:sp>
      <p:sp>
        <p:nvSpPr>
          <p:cNvPr id="4" name="Slide Number Placeholder 3">
            <a:extLst>
              <a:ext uri="{FF2B5EF4-FFF2-40B4-BE49-F238E27FC236}">
                <a16:creationId xmlns:a16="http://schemas.microsoft.com/office/drawing/2014/main" xmlns="" id="{F79EA709-45D0-4256-969C-1BE653B5981B}"/>
              </a:ext>
            </a:extLst>
          </p:cNvPr>
          <p:cNvSpPr>
            <a:spLocks noGrp="1"/>
          </p:cNvSpPr>
          <p:nvPr>
            <p:ph type="sldNum" sz="quarter" idx="12"/>
          </p:nvPr>
        </p:nvSpPr>
        <p:spPr/>
        <p:txBody>
          <a:bodyPr/>
          <a:lstStyle/>
          <a:p>
            <a:fld id="{B6F15528-21DE-4FAA-801E-634DDDAF4B2B}" type="slidenum">
              <a:rPr lang="en-US" smtClean="0"/>
              <a:pPr/>
              <a:t>20</a:t>
            </a:fld>
            <a:endParaRPr lang="en-US"/>
          </a:p>
        </p:txBody>
      </p:sp>
    </p:spTree>
    <p:extLst>
      <p:ext uri="{BB962C8B-B14F-4D97-AF65-F5344CB8AC3E}">
        <p14:creationId xmlns:p14="http://schemas.microsoft.com/office/powerpoint/2010/main" val="41553587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xmlns="" id="{09588DA8-065E-4F6F-8EFD-43104AB2E0C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xmlns="" id="{C4285719-470E-454C-AF62-8323075F1F5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9141714"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xmlns="" id="{CD9FE4EF-C4D8-49A0-B2FF-81D8DB7D8A2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flipH="1">
            <a:off x="-1914813" y="1914812"/>
            <a:ext cx="6858000" cy="3028377"/>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xmlns="" id="{4300840D-0A0B-4512-BACA-B439D5B9C57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flipH="1">
            <a:off x="-1914814" y="1924949"/>
            <a:ext cx="6857999" cy="302837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xmlns="" id="{D2B78728-A580-49A7-84F9-6EF6F583ADE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flipH="1">
            <a:off x="263195" y="4092815"/>
            <a:ext cx="2501979" cy="302838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xmlns="" id="{38FAA1A1-D861-433F-88FA-1E9D6FD31D1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20635413">
            <a:off x="-376302" y="969718"/>
            <a:ext cx="292526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xmlns="" id="{8D71EDA1-87BF-4D5D-AB79-F346FD19278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flipH="1">
            <a:off x="-1914820" y="1904672"/>
            <a:ext cx="6858003" cy="3028376"/>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C4C41C80-88B6-4A1C-8515-86164C55B5F9}"/>
              </a:ext>
            </a:extLst>
          </p:cNvPr>
          <p:cNvSpPr>
            <a:spLocks noGrp="1"/>
          </p:cNvSpPr>
          <p:nvPr>
            <p:ph type="title"/>
          </p:nvPr>
        </p:nvSpPr>
        <p:spPr>
          <a:xfrm>
            <a:off x="350041" y="586855"/>
            <a:ext cx="2401025" cy="3387497"/>
          </a:xfrm>
        </p:spPr>
        <p:txBody>
          <a:bodyPr anchor="b">
            <a:normAutofit/>
          </a:bodyPr>
          <a:lstStyle/>
          <a:p>
            <a:pPr algn="r"/>
            <a:r>
              <a:rPr lang="en-SG" sz="3500">
                <a:solidFill>
                  <a:srgbClr val="FFFFFF"/>
                </a:solidFill>
              </a:rPr>
              <a:t>Money Laundering (Cont..)</a:t>
            </a:r>
          </a:p>
        </p:txBody>
      </p:sp>
      <p:sp>
        <p:nvSpPr>
          <p:cNvPr id="3" name="Content Placeholder 2">
            <a:extLst>
              <a:ext uri="{FF2B5EF4-FFF2-40B4-BE49-F238E27FC236}">
                <a16:creationId xmlns:a16="http://schemas.microsoft.com/office/drawing/2014/main" xmlns="" id="{B321D815-A674-40A0-A740-AB2EDF424B4C}"/>
              </a:ext>
            </a:extLst>
          </p:cNvPr>
          <p:cNvSpPr>
            <a:spLocks noGrp="1"/>
          </p:cNvSpPr>
          <p:nvPr>
            <p:ph idx="1"/>
          </p:nvPr>
        </p:nvSpPr>
        <p:spPr>
          <a:xfrm>
            <a:off x="3607694" y="649480"/>
            <a:ext cx="4916510" cy="5546047"/>
          </a:xfrm>
        </p:spPr>
        <p:txBody>
          <a:bodyPr anchor="ctr">
            <a:normAutofit/>
          </a:bodyPr>
          <a:lstStyle/>
          <a:p>
            <a:pPr>
              <a:lnSpc>
                <a:spcPct val="90000"/>
              </a:lnSpc>
            </a:pPr>
            <a:r>
              <a:rPr lang="en-SG" sz="1400" b="1"/>
              <a:t>Placement:</a:t>
            </a:r>
          </a:p>
          <a:p>
            <a:pPr lvl="1">
              <a:lnSpc>
                <a:spcPct val="90000"/>
              </a:lnSpc>
            </a:pPr>
            <a:r>
              <a:rPr lang="en-SG" sz="1400" b="0" i="0">
                <a:effectLst/>
                <a:latin typeface="Roboto"/>
              </a:rPr>
              <a:t>The first step in this process is the investment of black money in the market. </a:t>
            </a:r>
          </a:p>
          <a:p>
            <a:pPr lvl="1">
              <a:lnSpc>
                <a:spcPct val="90000"/>
              </a:lnSpc>
            </a:pPr>
            <a:r>
              <a:rPr lang="en-SG" sz="1400" i="0">
                <a:effectLst/>
                <a:latin typeface="Roboto"/>
              </a:rPr>
              <a:t>The launderer deposits the illegal money through different agents and banks in the form of cash by having a formal or informal agreement.</a:t>
            </a:r>
          </a:p>
          <a:p>
            <a:pPr>
              <a:lnSpc>
                <a:spcPct val="90000"/>
              </a:lnSpc>
            </a:pPr>
            <a:r>
              <a:rPr lang="en-SG" sz="1400" b="1">
                <a:latin typeface="Roboto"/>
              </a:rPr>
              <a:t>Layering:</a:t>
            </a:r>
          </a:p>
          <a:p>
            <a:pPr lvl="1">
              <a:lnSpc>
                <a:spcPct val="90000"/>
              </a:lnSpc>
            </a:pPr>
            <a:r>
              <a:rPr lang="en-SG" sz="1400" b="0" i="0">
                <a:effectLst/>
                <a:latin typeface="Roboto"/>
              </a:rPr>
              <a:t>In this process, the launderer hides his real income by making foul play. </a:t>
            </a:r>
          </a:p>
          <a:p>
            <a:pPr lvl="1">
              <a:lnSpc>
                <a:spcPct val="90000"/>
              </a:lnSpc>
            </a:pPr>
            <a:r>
              <a:rPr lang="en-SG" sz="1400" b="0" i="0">
                <a:effectLst/>
                <a:latin typeface="Roboto"/>
              </a:rPr>
              <a:t>The launderer deposits funds to investment instruments such as bonds, stocks, and traveler's checks or in their bank accounts abroad. </a:t>
            </a:r>
          </a:p>
          <a:p>
            <a:pPr lvl="1">
              <a:lnSpc>
                <a:spcPct val="90000"/>
              </a:lnSpc>
            </a:pPr>
            <a:r>
              <a:rPr lang="en-SG" sz="1400" b="1" i="0">
                <a:effectLst/>
                <a:latin typeface="Roboto"/>
              </a:rPr>
              <a:t>This account is often opened in banks of those countries which do not reveals the details of their account holders</a:t>
            </a:r>
            <a:r>
              <a:rPr lang="en-SG" sz="1400" b="0" i="0">
                <a:effectLst/>
                <a:latin typeface="Roboto"/>
              </a:rPr>
              <a:t>. </a:t>
            </a:r>
          </a:p>
          <a:p>
            <a:pPr lvl="1">
              <a:lnSpc>
                <a:spcPct val="90000"/>
              </a:lnSpc>
            </a:pPr>
            <a:r>
              <a:rPr lang="en-SG" sz="1400" b="0" i="0">
                <a:effectLst/>
                <a:latin typeface="Roboto"/>
              </a:rPr>
              <a:t>So in this process the ownership and source of money is disguised.</a:t>
            </a:r>
          </a:p>
          <a:p>
            <a:pPr>
              <a:lnSpc>
                <a:spcPct val="90000"/>
              </a:lnSpc>
            </a:pPr>
            <a:r>
              <a:rPr lang="en-SG" sz="1400" b="1" i="0">
                <a:effectLst/>
                <a:latin typeface="Roboto"/>
              </a:rPr>
              <a:t>Integration:</a:t>
            </a:r>
            <a:r>
              <a:rPr lang="en-SG" sz="1400" b="0" i="0">
                <a:effectLst/>
                <a:latin typeface="Roboto"/>
              </a:rPr>
              <a:t> </a:t>
            </a:r>
          </a:p>
          <a:p>
            <a:pPr lvl="1">
              <a:lnSpc>
                <a:spcPct val="90000"/>
              </a:lnSpc>
            </a:pPr>
            <a:r>
              <a:rPr lang="en-SG" sz="1400" b="0" i="0">
                <a:effectLst/>
                <a:latin typeface="Roboto"/>
              </a:rPr>
              <a:t>The final stage at which the ‘laundered’ property is re-introduced into the legitimate economy OR Returning the money back into the financial world as legal money.</a:t>
            </a:r>
            <a:endParaRPr lang="en-SG" sz="1400"/>
          </a:p>
        </p:txBody>
      </p:sp>
      <p:sp>
        <p:nvSpPr>
          <p:cNvPr id="4" name="Slide Number Placeholder 3">
            <a:extLst>
              <a:ext uri="{FF2B5EF4-FFF2-40B4-BE49-F238E27FC236}">
                <a16:creationId xmlns:a16="http://schemas.microsoft.com/office/drawing/2014/main" xmlns="" id="{B32DF470-7F93-420F-AC4D-B8B813DE74C0}"/>
              </a:ext>
            </a:extLst>
          </p:cNvPr>
          <p:cNvSpPr>
            <a:spLocks noGrp="1"/>
          </p:cNvSpPr>
          <p:nvPr>
            <p:ph type="sldNum" sz="quarter" idx="12"/>
          </p:nvPr>
        </p:nvSpPr>
        <p:spPr/>
        <p:txBody>
          <a:bodyPr/>
          <a:lstStyle/>
          <a:p>
            <a:fld id="{B6F15528-21DE-4FAA-801E-634DDDAF4B2B}" type="slidenum">
              <a:rPr lang="en-US" smtClean="0"/>
              <a:pPr/>
              <a:t>21</a:t>
            </a:fld>
            <a:endParaRPr lang="en-US"/>
          </a:p>
        </p:txBody>
      </p:sp>
    </p:spTree>
    <p:extLst>
      <p:ext uri="{BB962C8B-B14F-4D97-AF65-F5344CB8AC3E}">
        <p14:creationId xmlns:p14="http://schemas.microsoft.com/office/powerpoint/2010/main" val="35724940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xmlns="" id="{09588DA8-065E-4F6F-8EFD-43104AB2E0C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xmlns="" id="{C4285719-470E-454C-AF62-8323075F1F5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9141714"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xmlns="" id="{CD9FE4EF-C4D8-49A0-B2FF-81D8DB7D8A2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flipH="1">
            <a:off x="-1914813" y="1914812"/>
            <a:ext cx="6858000" cy="3028377"/>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xmlns="" id="{4300840D-0A0B-4512-BACA-B439D5B9C57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flipH="1">
            <a:off x="-1914814" y="1924949"/>
            <a:ext cx="6857999" cy="302837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xmlns="" id="{D2B78728-A580-49A7-84F9-6EF6F583ADE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flipH="1">
            <a:off x="263195" y="4092815"/>
            <a:ext cx="2501979" cy="302838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xmlns="" id="{38FAA1A1-D861-433F-88FA-1E9D6FD31D1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20635413">
            <a:off x="-376302" y="969718"/>
            <a:ext cx="292526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xmlns="" id="{8D71EDA1-87BF-4D5D-AB79-F346FD19278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flipH="1">
            <a:off x="-1914820" y="1904672"/>
            <a:ext cx="6858003" cy="3028376"/>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1C470D0A-BA9D-46EC-B9C6-37ED221E6BEE}"/>
              </a:ext>
            </a:extLst>
          </p:cNvPr>
          <p:cNvSpPr>
            <a:spLocks noGrp="1"/>
          </p:cNvSpPr>
          <p:nvPr>
            <p:ph type="title"/>
          </p:nvPr>
        </p:nvSpPr>
        <p:spPr>
          <a:xfrm>
            <a:off x="350041" y="586855"/>
            <a:ext cx="2401025" cy="3387497"/>
          </a:xfrm>
        </p:spPr>
        <p:txBody>
          <a:bodyPr anchor="b">
            <a:normAutofit/>
          </a:bodyPr>
          <a:lstStyle/>
          <a:p>
            <a:pPr algn="r"/>
            <a:r>
              <a:rPr lang="en-SG" sz="3500">
                <a:solidFill>
                  <a:srgbClr val="FFFFFF"/>
                </a:solidFill>
              </a:rPr>
              <a:t>Examples of Money Laundering</a:t>
            </a:r>
          </a:p>
        </p:txBody>
      </p:sp>
      <p:sp>
        <p:nvSpPr>
          <p:cNvPr id="3" name="Content Placeholder 2">
            <a:extLst>
              <a:ext uri="{FF2B5EF4-FFF2-40B4-BE49-F238E27FC236}">
                <a16:creationId xmlns:a16="http://schemas.microsoft.com/office/drawing/2014/main" xmlns="" id="{41139F2E-8459-48F3-9AB3-F75C6CF04325}"/>
              </a:ext>
            </a:extLst>
          </p:cNvPr>
          <p:cNvSpPr>
            <a:spLocks noGrp="1"/>
          </p:cNvSpPr>
          <p:nvPr>
            <p:ph idx="1"/>
          </p:nvPr>
        </p:nvSpPr>
        <p:spPr>
          <a:xfrm>
            <a:off x="3607694" y="649480"/>
            <a:ext cx="4916510" cy="5546047"/>
          </a:xfrm>
        </p:spPr>
        <p:txBody>
          <a:bodyPr anchor="ctr">
            <a:normAutofit/>
          </a:bodyPr>
          <a:lstStyle/>
          <a:p>
            <a:pPr>
              <a:lnSpc>
                <a:spcPct val="90000"/>
              </a:lnSpc>
            </a:pPr>
            <a:r>
              <a:rPr lang="en-SG" sz="1300" b="0" i="0">
                <a:effectLst/>
                <a:latin typeface="Roboto"/>
              </a:rPr>
              <a:t>There can be several ways to do money laundering, but the most popular is the establishment of the fake companies which is also known as the "</a:t>
            </a:r>
            <a:r>
              <a:rPr lang="en-SG" sz="1300" b="1" i="0">
                <a:effectLst/>
                <a:latin typeface="Roboto"/>
              </a:rPr>
              <a:t>shell companies</a:t>
            </a:r>
            <a:r>
              <a:rPr lang="en-SG" sz="1300" b="0" i="0">
                <a:effectLst/>
                <a:latin typeface="Roboto"/>
              </a:rPr>
              <a:t>". </a:t>
            </a:r>
          </a:p>
          <a:p>
            <a:pPr>
              <a:lnSpc>
                <a:spcPct val="90000"/>
              </a:lnSpc>
            </a:pPr>
            <a:r>
              <a:rPr lang="en-SG" sz="1300" b="0" i="0">
                <a:effectLst/>
                <a:latin typeface="Roboto"/>
              </a:rPr>
              <a:t>‘Shell Company’ acts like a real company but in reality this company does not exist in the real world and no production take place in such companies.</a:t>
            </a:r>
          </a:p>
          <a:p>
            <a:pPr>
              <a:lnSpc>
                <a:spcPct val="90000"/>
              </a:lnSpc>
            </a:pPr>
            <a:r>
              <a:rPr lang="en-SG" sz="1300" b="0" i="0">
                <a:effectLst/>
                <a:latin typeface="Roboto"/>
              </a:rPr>
              <a:t> Actually these shell companies exist only on paper, not in the real world.</a:t>
            </a:r>
          </a:p>
          <a:p>
            <a:pPr>
              <a:lnSpc>
                <a:spcPct val="90000"/>
              </a:lnSpc>
            </a:pPr>
            <a:r>
              <a:rPr lang="en-SG" sz="1300" b="0" i="0">
                <a:effectLst/>
                <a:latin typeface="Roboto"/>
              </a:rPr>
              <a:t>But the launderer shows large transactions in these Shell Company’s balance sheets.</a:t>
            </a:r>
          </a:p>
          <a:p>
            <a:pPr>
              <a:lnSpc>
                <a:spcPct val="90000"/>
              </a:lnSpc>
            </a:pPr>
            <a:r>
              <a:rPr lang="en-SG" sz="1300" b="0" i="0">
                <a:effectLst/>
                <a:latin typeface="Roboto"/>
              </a:rPr>
              <a:t> He takes loan in the name of these companies, gets tax exemption from the government, does not fill income tax returns and through all these fake activities, he accumulates a lot of black money.</a:t>
            </a:r>
          </a:p>
          <a:p>
            <a:pPr>
              <a:lnSpc>
                <a:spcPct val="90000"/>
              </a:lnSpc>
            </a:pPr>
            <a:r>
              <a:rPr lang="en-SG" sz="1300" b="0" i="0">
                <a:effectLst/>
                <a:latin typeface="Roboto"/>
              </a:rPr>
              <a:t>If investigating agencies or regulatory bodies want to check financial records, false documents are shown to confuse them.</a:t>
            </a:r>
          </a:p>
          <a:p>
            <a:pPr>
              <a:lnSpc>
                <a:spcPct val="90000"/>
              </a:lnSpc>
            </a:pPr>
            <a:r>
              <a:rPr lang="en-SG" sz="1300" b="0" i="0">
                <a:effectLst/>
                <a:latin typeface="Roboto"/>
              </a:rPr>
              <a:t>In another way, money laundering takes place when the launderer deposits his black money in the foreign banks. </a:t>
            </a:r>
          </a:p>
          <a:p>
            <a:pPr>
              <a:lnSpc>
                <a:spcPct val="90000"/>
              </a:lnSpc>
            </a:pPr>
            <a:r>
              <a:rPr lang="en-SG" sz="1300" b="0" i="0">
                <a:effectLst/>
                <a:latin typeface="Roboto"/>
              </a:rPr>
              <a:t>These foreign banks do not share customer’s account information with any country.</a:t>
            </a:r>
          </a:p>
          <a:p>
            <a:pPr>
              <a:lnSpc>
                <a:spcPct val="90000"/>
              </a:lnSpc>
            </a:pPr>
            <a:r>
              <a:rPr lang="en-SG" sz="1300" b="0" i="0">
                <a:effectLst/>
                <a:latin typeface="Roboto"/>
              </a:rPr>
              <a:t> </a:t>
            </a:r>
            <a:r>
              <a:rPr lang="en-SG" sz="1300" b="1" i="0">
                <a:effectLst/>
                <a:latin typeface="Roboto"/>
              </a:rPr>
              <a:t>Like banks in the Switzerland do not share account information where large numbers of Indians have deposited their black money</a:t>
            </a:r>
            <a:r>
              <a:rPr lang="en-SG" sz="1300" b="0" i="0">
                <a:effectLst/>
                <a:latin typeface="Roboto"/>
              </a:rPr>
              <a:t>.</a:t>
            </a:r>
            <a:r>
              <a:rPr lang="en-SG" sz="1300"/>
              <a:t/>
            </a:r>
            <a:br>
              <a:rPr lang="en-SG" sz="1300"/>
            </a:br>
            <a:endParaRPr lang="en-SG" sz="1300"/>
          </a:p>
        </p:txBody>
      </p:sp>
      <p:sp>
        <p:nvSpPr>
          <p:cNvPr id="4" name="Slide Number Placeholder 3">
            <a:extLst>
              <a:ext uri="{FF2B5EF4-FFF2-40B4-BE49-F238E27FC236}">
                <a16:creationId xmlns:a16="http://schemas.microsoft.com/office/drawing/2014/main" xmlns="" id="{1708509C-1742-4198-895C-50C02652206C}"/>
              </a:ext>
            </a:extLst>
          </p:cNvPr>
          <p:cNvSpPr>
            <a:spLocks noGrp="1"/>
          </p:cNvSpPr>
          <p:nvPr>
            <p:ph type="sldNum" sz="quarter" idx="12"/>
          </p:nvPr>
        </p:nvSpPr>
        <p:spPr/>
        <p:txBody>
          <a:bodyPr/>
          <a:lstStyle/>
          <a:p>
            <a:fld id="{B6F15528-21DE-4FAA-801E-634DDDAF4B2B}" type="slidenum">
              <a:rPr lang="en-US" smtClean="0"/>
              <a:pPr/>
              <a:t>22</a:t>
            </a:fld>
            <a:endParaRPr lang="en-US"/>
          </a:p>
        </p:txBody>
      </p:sp>
    </p:spTree>
    <p:extLst>
      <p:ext uri="{BB962C8B-B14F-4D97-AF65-F5344CB8AC3E}">
        <p14:creationId xmlns:p14="http://schemas.microsoft.com/office/powerpoint/2010/main" val="15569479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xmlns="" id="{AB8C311F-7253-4AED-9701-7FC0708C41C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xmlns="" id="{E2384209-CB15-4CDF-9D31-C44FD9A3F20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16200000" flipH="1">
            <a:off x="1142713" y="-1142284"/>
            <a:ext cx="6858000" cy="9143425"/>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xmlns="" id="{2633B3B5-CC90-43F0-8714-D31D1F3F020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10800000" flipH="1">
            <a:off x="-1733" y="0"/>
            <a:ext cx="6803134"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xmlns="" id="{A8D57A06-A426-446D-B02C-A2DC6B62E45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16200000" flipH="1">
            <a:off x="2125298" y="-161647"/>
            <a:ext cx="4894564" cy="9145160"/>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Money Laundering">
            <a:extLst>
              <a:ext uri="{FF2B5EF4-FFF2-40B4-BE49-F238E27FC236}">
                <a16:creationId xmlns:a16="http://schemas.microsoft.com/office/drawing/2014/main" xmlns="" id="{9786DA39-6F82-4CF2-A177-9D51FC376DB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342900" y="880967"/>
            <a:ext cx="8458200" cy="5096065"/>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xmlns="" id="{65154739-E275-4D5D-91E4-294A7364B3A2}"/>
              </a:ext>
            </a:extLst>
          </p:cNvPr>
          <p:cNvSpPr>
            <a:spLocks noGrp="1"/>
          </p:cNvSpPr>
          <p:nvPr>
            <p:ph type="sldNum" sz="quarter" idx="12"/>
          </p:nvPr>
        </p:nvSpPr>
        <p:spPr/>
        <p:txBody>
          <a:bodyPr/>
          <a:lstStyle/>
          <a:p>
            <a:fld id="{B6F15528-21DE-4FAA-801E-634DDDAF4B2B}" type="slidenum">
              <a:rPr lang="en-US" smtClean="0"/>
              <a:pPr/>
              <a:t>23</a:t>
            </a:fld>
            <a:endParaRPr lang="en-US"/>
          </a:p>
        </p:txBody>
      </p:sp>
    </p:spTree>
    <p:extLst>
      <p:ext uri="{BB962C8B-B14F-4D97-AF65-F5344CB8AC3E}">
        <p14:creationId xmlns:p14="http://schemas.microsoft.com/office/powerpoint/2010/main" val="29637796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xmlns="" id="{1B15ED52-F352-441B-82BF-E0EA34836D0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xmlns="" id="{3B2E3793-BFE6-45A2-9B7B-E18844431C9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H="1">
            <a:off x="0" y="-1"/>
            <a:ext cx="9143997"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xmlns="" id="{BC4C4868-CB8F-4AF9-9CDB-8108F2C19B6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10800000" flipH="1">
            <a:off x="-2" y="0"/>
            <a:ext cx="6086479"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xmlns="" id="{375E0459-6403-40CD-989D-56A4407CA12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H="1">
            <a:off x="6086474" y="-1"/>
            <a:ext cx="3057523"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xmlns="" id="{53E5B1A8-3AC9-4BD1-9BBC-78CA94F2D1B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344512" y="-1"/>
            <a:ext cx="8799485"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028699" y="294538"/>
            <a:ext cx="7421963" cy="1033669"/>
          </a:xfrm>
        </p:spPr>
        <p:txBody>
          <a:bodyPr>
            <a:normAutofit/>
          </a:bodyPr>
          <a:lstStyle/>
          <a:p>
            <a:r>
              <a:rPr lang="en-US" sz="3500">
                <a:solidFill>
                  <a:srgbClr val="FFFFFF"/>
                </a:solidFill>
              </a:rPr>
              <a:t>Continue..</a:t>
            </a:r>
          </a:p>
        </p:txBody>
      </p:sp>
      <p:sp>
        <p:nvSpPr>
          <p:cNvPr id="3" name="Content Placeholder 2"/>
          <p:cNvSpPr>
            <a:spLocks noGrp="1"/>
          </p:cNvSpPr>
          <p:nvPr>
            <p:ph idx="1"/>
          </p:nvPr>
        </p:nvSpPr>
        <p:spPr>
          <a:xfrm>
            <a:off x="1028699" y="2318197"/>
            <a:ext cx="7293023" cy="3683358"/>
          </a:xfrm>
        </p:spPr>
        <p:txBody>
          <a:bodyPr anchor="ctr">
            <a:normAutofit lnSpcReduction="10000"/>
          </a:bodyPr>
          <a:lstStyle/>
          <a:p>
            <a:r>
              <a:rPr lang="en-US" sz="2400" b="1" dirty="0"/>
              <a:t>Biometrics </a:t>
            </a:r>
          </a:p>
          <a:p>
            <a:pPr lvl="1"/>
            <a:r>
              <a:rPr lang="en-US" sz="1700" dirty="0"/>
              <a:t>It means the use of a body part such as the thumb (fingerprint), retina, iris, facial analysis etc. or the use of behavioral characteristics such as voice pattern, hand geometry-vein pattern, hand-written signature etc. to authenticate identity. It may be used as a replacement for computer passwords. </a:t>
            </a:r>
          </a:p>
          <a:p>
            <a:pPr lvl="1"/>
            <a:r>
              <a:rPr lang="en-US" sz="1700" dirty="0"/>
              <a:t>With the proliferation of credit cards and other payment media in e-commerce, one big headache a customer will encounter is keeping track of passwords for different cards. A single card could replace all these passwords and be activated simply by pressing thumb on the card. The card would carry a digital fingerprint. </a:t>
            </a:r>
          </a:p>
          <a:p>
            <a:pPr lvl="1"/>
            <a:r>
              <a:rPr lang="en-US" sz="1700" dirty="0"/>
              <a:t>Many ATM machines scan the customer’s retina for a few seconds in lieu of traditional password. </a:t>
            </a:r>
          </a:p>
          <a:p>
            <a:endParaRPr lang="en-US" sz="1700" dirty="0"/>
          </a:p>
          <a:p>
            <a:endParaRPr lang="en-US" sz="1700" dirty="0"/>
          </a:p>
        </p:txBody>
      </p:sp>
      <p:sp>
        <p:nvSpPr>
          <p:cNvPr id="4" name="Slide Number Placeholder 3">
            <a:extLst>
              <a:ext uri="{FF2B5EF4-FFF2-40B4-BE49-F238E27FC236}">
                <a16:creationId xmlns:a16="http://schemas.microsoft.com/office/drawing/2014/main" xmlns="" id="{D0A8FE6A-90C8-4706-B3A0-F997209C5224}"/>
              </a:ext>
            </a:extLst>
          </p:cNvPr>
          <p:cNvSpPr>
            <a:spLocks noGrp="1"/>
          </p:cNvSpPr>
          <p:nvPr>
            <p:ph type="sldNum" sz="quarter" idx="12"/>
          </p:nvPr>
        </p:nvSpPr>
        <p:spPr/>
        <p:txBody>
          <a:bodyPr/>
          <a:lstStyle/>
          <a:p>
            <a:fld id="{B6F15528-21DE-4FAA-801E-634DDDAF4B2B}" type="slidenum">
              <a:rPr lang="en-US" smtClean="0"/>
              <a:pPr/>
              <a:t>24</a:t>
            </a:fld>
            <a:endParaRPr 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xmlns="" id="{70DFC902-7D23-471A-B557-B6B6917D7A0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7" y="-5705"/>
            <a:ext cx="9143993" cy="169434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67638" y="637762"/>
            <a:ext cx="7416372" cy="900131"/>
          </a:xfrm>
        </p:spPr>
        <p:txBody>
          <a:bodyPr anchor="t">
            <a:normAutofit/>
          </a:bodyPr>
          <a:lstStyle/>
          <a:p>
            <a:pPr algn="l"/>
            <a:r>
              <a:rPr lang="en-US" sz="3500">
                <a:solidFill>
                  <a:schemeClr val="bg1"/>
                </a:solidFill>
              </a:rPr>
              <a:t>Continue…</a:t>
            </a:r>
          </a:p>
        </p:txBody>
      </p:sp>
      <p:sp>
        <p:nvSpPr>
          <p:cNvPr id="10" name="Rectangle 9">
            <a:extLst>
              <a:ext uri="{FF2B5EF4-FFF2-40B4-BE49-F238E27FC236}">
                <a16:creationId xmlns:a16="http://schemas.microsoft.com/office/drawing/2014/main" xmlns="" id="{A55D5633-D557-4DCA-982C-FF36EB7A1C0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1688641"/>
            <a:ext cx="9143992" cy="51693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xmlns="" id="{450D3AD2-FA80-415F-A9CE-54D884561CD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867638" y="2010758"/>
            <a:ext cx="342892"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866661" y="2217343"/>
            <a:ext cx="7410669" cy="3959619"/>
          </a:xfrm>
        </p:spPr>
        <p:txBody>
          <a:bodyPr>
            <a:normAutofit/>
          </a:bodyPr>
          <a:lstStyle/>
          <a:p>
            <a:pPr>
              <a:lnSpc>
                <a:spcPct val="90000"/>
              </a:lnSpc>
            </a:pPr>
            <a:r>
              <a:rPr lang="en-US" sz="1600" b="1"/>
              <a:t>Credit Card Associations </a:t>
            </a:r>
          </a:p>
          <a:p>
            <a:pPr lvl="1">
              <a:lnSpc>
                <a:spcPct val="90000"/>
              </a:lnSpc>
            </a:pPr>
            <a:r>
              <a:rPr lang="en-US" sz="1600"/>
              <a:t> Visa, MasterCard, Discover, American Express etc are some credit card associations. A credit or debit card will use a merchant account affiliated with one or more traditional credit card associations. </a:t>
            </a:r>
          </a:p>
          <a:p>
            <a:pPr>
              <a:lnSpc>
                <a:spcPct val="90000"/>
              </a:lnSpc>
            </a:pPr>
            <a:r>
              <a:rPr lang="en-US" sz="1600" b="1"/>
              <a:t>Point Of Sale (POS) </a:t>
            </a:r>
          </a:p>
          <a:p>
            <a:pPr lvl="1">
              <a:lnSpc>
                <a:spcPct val="90000"/>
              </a:lnSpc>
            </a:pPr>
            <a:r>
              <a:rPr lang="en-US" sz="1600"/>
              <a:t>It is the location at which the sale or transaction takes place, i.e. the point at which goods and services are received in exchange for payment. </a:t>
            </a:r>
          </a:p>
          <a:p>
            <a:pPr>
              <a:lnSpc>
                <a:spcPct val="90000"/>
              </a:lnSpc>
            </a:pPr>
            <a:r>
              <a:rPr lang="en-US" sz="1600" b="1"/>
              <a:t>POS (Point-of-Sale) Terminal </a:t>
            </a:r>
          </a:p>
          <a:p>
            <a:pPr lvl="1">
              <a:lnSpc>
                <a:spcPct val="90000"/>
              </a:lnSpc>
            </a:pPr>
            <a:r>
              <a:rPr lang="en-US" sz="1600"/>
              <a:t>It is a computerized device (that records items purchased and calculate the total amount due for each sale) used for verifying and processing credit card transactions at the point of sale by communicating transaction information to a remote central computer of a bank connected directly via telecommunication lines or through a network. If the credit card is available, the merchant can swipe the card through the terminal. A POS terminal has the capability to read and change information on a card to assist in or complete a retail transaction </a:t>
            </a:r>
          </a:p>
          <a:p>
            <a:pPr>
              <a:lnSpc>
                <a:spcPct val="90000"/>
              </a:lnSpc>
            </a:pPr>
            <a:endParaRPr lang="en-US" sz="1600"/>
          </a:p>
        </p:txBody>
      </p:sp>
      <p:sp>
        <p:nvSpPr>
          <p:cNvPr id="4" name="Slide Number Placeholder 3">
            <a:extLst>
              <a:ext uri="{FF2B5EF4-FFF2-40B4-BE49-F238E27FC236}">
                <a16:creationId xmlns:a16="http://schemas.microsoft.com/office/drawing/2014/main" xmlns="" id="{6CC70A6A-2E39-4FAA-8A18-4F51EEB91D9E}"/>
              </a:ext>
            </a:extLst>
          </p:cNvPr>
          <p:cNvSpPr>
            <a:spLocks noGrp="1"/>
          </p:cNvSpPr>
          <p:nvPr>
            <p:ph type="sldNum" sz="quarter" idx="12"/>
          </p:nvPr>
        </p:nvSpPr>
        <p:spPr/>
        <p:txBody>
          <a:bodyPr/>
          <a:lstStyle/>
          <a:p>
            <a:fld id="{B6F15528-21DE-4FAA-801E-634DDDAF4B2B}" type="slidenum">
              <a:rPr lang="en-US" smtClean="0"/>
              <a:pPr/>
              <a:t>25</a:t>
            </a:fld>
            <a:endParaRPr 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xmlns="" id="{1B15ED52-F352-441B-82BF-E0EA34836D0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xmlns="" id="{3B2E3793-BFE6-45A2-9B7B-E18844431C9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H="1">
            <a:off x="0" y="-1"/>
            <a:ext cx="9143997"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xmlns="" id="{BC4C4868-CB8F-4AF9-9CDB-8108F2C19B6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10800000" flipH="1">
            <a:off x="-2" y="0"/>
            <a:ext cx="6086479"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xmlns="" id="{375E0459-6403-40CD-989D-56A4407CA12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H="1">
            <a:off x="6086474" y="-1"/>
            <a:ext cx="3057523"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xmlns="" id="{53E5B1A8-3AC9-4BD1-9BBC-78CA94F2D1B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344512" y="-1"/>
            <a:ext cx="8799485"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028699" y="294538"/>
            <a:ext cx="7421963" cy="1033669"/>
          </a:xfrm>
        </p:spPr>
        <p:txBody>
          <a:bodyPr>
            <a:normAutofit/>
          </a:bodyPr>
          <a:lstStyle/>
          <a:p>
            <a:r>
              <a:rPr lang="en-US" sz="3500">
                <a:solidFill>
                  <a:srgbClr val="FFFFFF"/>
                </a:solidFill>
              </a:rPr>
              <a:t>Continue…</a:t>
            </a:r>
          </a:p>
        </p:txBody>
      </p:sp>
      <p:sp>
        <p:nvSpPr>
          <p:cNvPr id="3" name="Content Placeholder 2"/>
          <p:cNvSpPr>
            <a:spLocks noGrp="1"/>
          </p:cNvSpPr>
          <p:nvPr>
            <p:ph idx="1"/>
          </p:nvPr>
        </p:nvSpPr>
        <p:spPr>
          <a:xfrm>
            <a:off x="1028699" y="2318197"/>
            <a:ext cx="7293023" cy="3683358"/>
          </a:xfrm>
        </p:spPr>
        <p:txBody>
          <a:bodyPr anchor="ctr">
            <a:normAutofit/>
          </a:bodyPr>
          <a:lstStyle/>
          <a:p>
            <a:pPr>
              <a:lnSpc>
                <a:spcPct val="90000"/>
              </a:lnSpc>
            </a:pPr>
            <a:r>
              <a:rPr lang="en-US" sz="1700" b="1"/>
              <a:t>Automated Teller Machine (ATM) </a:t>
            </a:r>
          </a:p>
          <a:p>
            <a:pPr lvl="1">
              <a:lnSpc>
                <a:spcPct val="90000"/>
              </a:lnSpc>
            </a:pPr>
            <a:r>
              <a:rPr lang="en-US" sz="1700"/>
              <a:t> It is a cardholder-operated terminal that performs basic teller functions, such as accepting deposits, cash withdrawals, account transfers, loan payments, and account balance enquiries. This machine reads ATM card or debit card, deducts funds after withdrawal from a customer’s checking account. </a:t>
            </a:r>
          </a:p>
          <a:p>
            <a:pPr>
              <a:lnSpc>
                <a:spcPct val="90000"/>
              </a:lnSpc>
            </a:pPr>
            <a:endParaRPr lang="en-US" sz="1700"/>
          </a:p>
          <a:p>
            <a:pPr>
              <a:lnSpc>
                <a:spcPct val="90000"/>
              </a:lnSpc>
            </a:pPr>
            <a:r>
              <a:rPr lang="en-US" sz="1700" b="1"/>
              <a:t>Automated Clearing House (ACH) </a:t>
            </a:r>
          </a:p>
          <a:p>
            <a:pPr lvl="1">
              <a:lnSpc>
                <a:spcPct val="90000"/>
              </a:lnSpc>
            </a:pPr>
            <a:r>
              <a:rPr lang="en-US" sz="1700"/>
              <a:t> It is a service that electronically processes payments of funds and government securities among institutions and businesses. ACH processes large volumes of credit and debit transactions in batches. ACH credit transfers include direct deposit, payroll and vendor payments. ACH direct debit transfers include consumer payments on insurance premiums, mortgage loans, and other kinds of bills</a:t>
            </a:r>
          </a:p>
          <a:p>
            <a:pPr>
              <a:lnSpc>
                <a:spcPct val="90000"/>
              </a:lnSpc>
            </a:pPr>
            <a:endParaRPr lang="en-US" sz="1700"/>
          </a:p>
        </p:txBody>
      </p:sp>
      <p:sp>
        <p:nvSpPr>
          <p:cNvPr id="4" name="Slide Number Placeholder 3">
            <a:extLst>
              <a:ext uri="{FF2B5EF4-FFF2-40B4-BE49-F238E27FC236}">
                <a16:creationId xmlns:a16="http://schemas.microsoft.com/office/drawing/2014/main" xmlns="" id="{6CA800D9-2367-44D4-B112-391F624FF74F}"/>
              </a:ext>
            </a:extLst>
          </p:cNvPr>
          <p:cNvSpPr>
            <a:spLocks noGrp="1"/>
          </p:cNvSpPr>
          <p:nvPr>
            <p:ph type="sldNum" sz="quarter" idx="12"/>
          </p:nvPr>
        </p:nvSpPr>
        <p:spPr/>
        <p:txBody>
          <a:bodyPr/>
          <a:lstStyle/>
          <a:p>
            <a:fld id="{B6F15528-21DE-4FAA-801E-634DDDAF4B2B}" type="slidenum">
              <a:rPr lang="en-US" smtClean="0"/>
              <a:pPr/>
              <a:t>26</a:t>
            </a:fld>
            <a:endParaRPr 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xmlns="" id="{488333BA-AE6E-427A-9B16-A39C8073F4E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9141714"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xmlns="" id="{F98ED85F-DCEE-4B50-802E-71A6E3E12B0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ltGray">
          <a:xfrm>
            <a:off x="241173" y="320040"/>
            <a:ext cx="8661654" cy="6217920"/>
          </a:xfrm>
          <a:prstGeom prst="rect">
            <a:avLst/>
          </a:prstGeom>
          <a:solidFill>
            <a:schemeClr val="bg1"/>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28650" y="631825"/>
            <a:ext cx="7886700" cy="1325563"/>
          </a:xfrm>
        </p:spPr>
        <p:txBody>
          <a:bodyPr>
            <a:normAutofit/>
          </a:bodyPr>
          <a:lstStyle/>
          <a:p>
            <a:r>
              <a:rPr lang="en-US" dirty="0"/>
              <a:t>Continue…</a:t>
            </a:r>
          </a:p>
        </p:txBody>
      </p:sp>
      <p:sp>
        <p:nvSpPr>
          <p:cNvPr id="3" name="Content Placeholder 2"/>
          <p:cNvSpPr>
            <a:spLocks noGrp="1"/>
          </p:cNvSpPr>
          <p:nvPr>
            <p:ph idx="1"/>
          </p:nvPr>
        </p:nvSpPr>
        <p:spPr>
          <a:xfrm>
            <a:off x="628650" y="2057400"/>
            <a:ext cx="7886700" cy="3871762"/>
          </a:xfrm>
        </p:spPr>
        <p:txBody>
          <a:bodyPr>
            <a:normAutofit/>
          </a:bodyPr>
          <a:lstStyle/>
          <a:p>
            <a:pPr>
              <a:lnSpc>
                <a:spcPct val="90000"/>
              </a:lnSpc>
            </a:pPr>
            <a:r>
              <a:rPr lang="en-US" sz="1600" b="1"/>
              <a:t>E-Wallet </a:t>
            </a:r>
          </a:p>
          <a:p>
            <a:pPr lvl="1">
              <a:lnSpc>
                <a:spcPct val="90000"/>
              </a:lnSpc>
            </a:pPr>
            <a:r>
              <a:rPr lang="en-US" sz="1600"/>
              <a:t> It is an electronic payment system that operates like a carrier of e-cash and other information in the same way a real-world wallet carries real cash and various IDs. </a:t>
            </a:r>
          </a:p>
          <a:p>
            <a:pPr lvl="1">
              <a:lnSpc>
                <a:spcPct val="90000"/>
              </a:lnSpc>
            </a:pPr>
            <a:r>
              <a:rPr lang="en-US" sz="1600"/>
              <a:t>The aim of the e-wallet is to give the shoppers a single, simple, and secure way of carrying currency electronically. As a form of electronic payment, trust is the basis of the e-wallet. The procedure for using an e-wallet is easy: </a:t>
            </a:r>
          </a:p>
          <a:p>
            <a:pPr>
              <a:lnSpc>
                <a:spcPct val="90000"/>
              </a:lnSpc>
            </a:pPr>
            <a:endParaRPr lang="en-US" sz="1600"/>
          </a:p>
          <a:p>
            <a:pPr lvl="1">
              <a:lnSpc>
                <a:spcPct val="90000"/>
              </a:lnSpc>
            </a:pPr>
            <a:r>
              <a:rPr lang="en-US" sz="1600"/>
              <a:t>(1) Decide on an online site where you would like to shop. </a:t>
            </a:r>
          </a:p>
          <a:p>
            <a:pPr lvl="1">
              <a:lnSpc>
                <a:spcPct val="90000"/>
              </a:lnSpc>
            </a:pPr>
            <a:r>
              <a:rPr lang="en-US" sz="1600"/>
              <a:t>(2) Download a wallet from the merchant’s website where you intend to shop. The special form requires the buyer to fill in some personal information. </a:t>
            </a:r>
          </a:p>
          <a:p>
            <a:pPr lvl="1">
              <a:lnSpc>
                <a:spcPct val="90000"/>
              </a:lnSpc>
            </a:pPr>
            <a:r>
              <a:rPr lang="en-US" sz="1600"/>
              <a:t>(3) Fill in the personal information such as your credit card number, name, address, and phone number, and where merchandise should be shipped. </a:t>
            </a:r>
          </a:p>
          <a:p>
            <a:pPr lvl="1">
              <a:lnSpc>
                <a:spcPct val="90000"/>
              </a:lnSpc>
            </a:pPr>
            <a:r>
              <a:rPr lang="en-US" sz="1600"/>
              <a:t>(4) When you are ready to buy, click on the wallet button and the buying process is fully executed. Billing information is filled out automatically. Another option is to drag information out of the wallet and drop it into the online form </a:t>
            </a:r>
          </a:p>
          <a:p>
            <a:pPr>
              <a:lnSpc>
                <a:spcPct val="90000"/>
              </a:lnSpc>
            </a:pPr>
            <a:endParaRPr lang="en-US" sz="1600"/>
          </a:p>
        </p:txBody>
      </p:sp>
      <p:sp>
        <p:nvSpPr>
          <p:cNvPr id="4" name="Slide Number Placeholder 3">
            <a:extLst>
              <a:ext uri="{FF2B5EF4-FFF2-40B4-BE49-F238E27FC236}">
                <a16:creationId xmlns:a16="http://schemas.microsoft.com/office/drawing/2014/main" xmlns="" id="{C86BB524-B781-46F2-88E1-04AE814D316E}"/>
              </a:ext>
            </a:extLst>
          </p:cNvPr>
          <p:cNvSpPr>
            <a:spLocks noGrp="1"/>
          </p:cNvSpPr>
          <p:nvPr>
            <p:ph type="sldNum" sz="quarter" idx="12"/>
          </p:nvPr>
        </p:nvSpPr>
        <p:spPr/>
        <p:txBody>
          <a:bodyPr/>
          <a:lstStyle/>
          <a:p>
            <a:fld id="{B6F15528-21DE-4FAA-801E-634DDDAF4B2B}" type="slidenum">
              <a:rPr lang="en-US" smtClean="0"/>
              <a:pPr/>
              <a:t>27</a:t>
            </a:fld>
            <a:endParaRPr 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xmlns="" id="{70DFC902-7D23-471A-B557-B6B6917D7A0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7" y="-5705"/>
            <a:ext cx="9143993" cy="169434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67638" y="637762"/>
            <a:ext cx="7416372" cy="900131"/>
          </a:xfrm>
        </p:spPr>
        <p:txBody>
          <a:bodyPr anchor="t">
            <a:normAutofit/>
          </a:bodyPr>
          <a:lstStyle/>
          <a:p>
            <a:pPr algn="l"/>
            <a:r>
              <a:rPr lang="en-US" sz="3500">
                <a:solidFill>
                  <a:schemeClr val="bg1"/>
                </a:solidFill>
              </a:rPr>
              <a:t>What is Credit Card</a:t>
            </a:r>
          </a:p>
        </p:txBody>
      </p:sp>
      <p:sp>
        <p:nvSpPr>
          <p:cNvPr id="10" name="Rectangle 9">
            <a:extLst>
              <a:ext uri="{FF2B5EF4-FFF2-40B4-BE49-F238E27FC236}">
                <a16:creationId xmlns:a16="http://schemas.microsoft.com/office/drawing/2014/main" xmlns="" id="{A55D5633-D557-4DCA-982C-FF36EB7A1C0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1688641"/>
            <a:ext cx="9143992" cy="51693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xmlns="" id="{450D3AD2-FA80-415F-A9CE-54D884561CD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867638" y="2010758"/>
            <a:ext cx="342892"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866661" y="2217343"/>
            <a:ext cx="7410669" cy="3959619"/>
          </a:xfrm>
        </p:spPr>
        <p:txBody>
          <a:bodyPr>
            <a:normAutofit/>
          </a:bodyPr>
          <a:lstStyle/>
          <a:p>
            <a:pPr>
              <a:lnSpc>
                <a:spcPct val="90000"/>
              </a:lnSpc>
            </a:pPr>
            <a:r>
              <a:rPr lang="en-US" sz="1800"/>
              <a:t>A credit card (also called charge card) is a small plastic card with a coded magnetic stripe on the back that can be read at the point of sale (POS terminal). </a:t>
            </a:r>
          </a:p>
          <a:p>
            <a:pPr>
              <a:lnSpc>
                <a:spcPct val="90000"/>
              </a:lnSpc>
            </a:pPr>
            <a:r>
              <a:rPr lang="en-US" sz="1800"/>
              <a:t>Credit amount and interest rate are set by the lender and are determined by the borrower's income and credit report. Generally, different credit limit is established for different cardholder. It has a spending limit based on a user’s credit history. </a:t>
            </a:r>
          </a:p>
          <a:p>
            <a:pPr>
              <a:lnSpc>
                <a:spcPct val="90000"/>
              </a:lnSpc>
            </a:pPr>
            <a:r>
              <a:rPr lang="en-US" sz="1800"/>
              <a:t>A credit card requires the user to have an account on a server or at an issuing bank equipped with the proper Internet connection. Whenever you  use a credit card, you are borrowing money from someone else to purchase something. A credit card is then, in essence, a loan. </a:t>
            </a:r>
          </a:p>
          <a:p>
            <a:pPr>
              <a:lnSpc>
                <a:spcPct val="90000"/>
              </a:lnSpc>
            </a:pPr>
            <a:r>
              <a:rPr lang="en-US" sz="1800"/>
              <a:t>The credit card company is lending you money in order to make your purchase, for which you are going to be charged interest on later (assuming you don’t pay the total balance within a predetermined period). </a:t>
            </a:r>
          </a:p>
          <a:p>
            <a:pPr>
              <a:lnSpc>
                <a:spcPct val="90000"/>
              </a:lnSpc>
            </a:pPr>
            <a:endParaRPr lang="en-US" sz="1800"/>
          </a:p>
          <a:p>
            <a:pPr>
              <a:lnSpc>
                <a:spcPct val="90000"/>
              </a:lnSpc>
            </a:pPr>
            <a:endParaRPr lang="en-US" sz="1800"/>
          </a:p>
          <a:p>
            <a:pPr>
              <a:lnSpc>
                <a:spcPct val="90000"/>
              </a:lnSpc>
            </a:pPr>
            <a:endParaRPr lang="en-US" sz="1800"/>
          </a:p>
          <a:p>
            <a:pPr>
              <a:lnSpc>
                <a:spcPct val="90000"/>
              </a:lnSpc>
            </a:pPr>
            <a:endParaRPr lang="en-US" sz="1800"/>
          </a:p>
        </p:txBody>
      </p:sp>
      <p:sp>
        <p:nvSpPr>
          <p:cNvPr id="4" name="Slide Number Placeholder 3">
            <a:extLst>
              <a:ext uri="{FF2B5EF4-FFF2-40B4-BE49-F238E27FC236}">
                <a16:creationId xmlns:a16="http://schemas.microsoft.com/office/drawing/2014/main" xmlns="" id="{6207BA43-555A-422F-820F-8F91F3E7E815}"/>
              </a:ext>
            </a:extLst>
          </p:cNvPr>
          <p:cNvSpPr>
            <a:spLocks noGrp="1"/>
          </p:cNvSpPr>
          <p:nvPr>
            <p:ph type="sldNum" sz="quarter" idx="12"/>
          </p:nvPr>
        </p:nvSpPr>
        <p:spPr/>
        <p:txBody>
          <a:bodyPr/>
          <a:lstStyle/>
          <a:p>
            <a:fld id="{B6F15528-21DE-4FAA-801E-634DDDAF4B2B}" type="slidenum">
              <a:rPr lang="en-US" smtClean="0"/>
              <a:pPr/>
              <a:t>28</a:t>
            </a:fld>
            <a:endParaRPr 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xmlns="" id="{488333BA-AE6E-427A-9B16-A39C8073F4E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9141714"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xmlns="" id="{F98ED85F-DCEE-4B50-802E-71A6E3E12B0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ltGray">
          <a:xfrm>
            <a:off x="241173" y="320040"/>
            <a:ext cx="8661654" cy="6217920"/>
          </a:xfrm>
          <a:prstGeom prst="rect">
            <a:avLst/>
          </a:prstGeom>
          <a:solidFill>
            <a:schemeClr val="bg1"/>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28650" y="631825"/>
            <a:ext cx="7886700" cy="1325563"/>
          </a:xfrm>
        </p:spPr>
        <p:txBody>
          <a:bodyPr>
            <a:normAutofit/>
          </a:bodyPr>
          <a:lstStyle/>
          <a:p>
            <a:pPr>
              <a:lnSpc>
                <a:spcPct val="90000"/>
              </a:lnSpc>
            </a:pPr>
            <a:r>
              <a:rPr lang="en-US" b="1" dirty="0"/>
              <a:t>Parties Involved in a Credit Card Transaction </a:t>
            </a:r>
            <a:endParaRPr lang="en-US"/>
          </a:p>
        </p:txBody>
      </p:sp>
      <p:sp>
        <p:nvSpPr>
          <p:cNvPr id="3" name="Content Placeholder 2"/>
          <p:cNvSpPr>
            <a:spLocks noGrp="1"/>
          </p:cNvSpPr>
          <p:nvPr>
            <p:ph idx="1"/>
          </p:nvPr>
        </p:nvSpPr>
        <p:spPr>
          <a:xfrm>
            <a:off x="628650" y="2057400"/>
            <a:ext cx="7886700" cy="3871762"/>
          </a:xfrm>
        </p:spPr>
        <p:txBody>
          <a:bodyPr>
            <a:normAutofit/>
          </a:bodyPr>
          <a:lstStyle/>
          <a:p>
            <a:pPr>
              <a:lnSpc>
                <a:spcPct val="90000"/>
              </a:lnSpc>
            </a:pPr>
            <a:r>
              <a:rPr lang="en-US" sz="1800"/>
              <a:t>Four parties are involved in credit card transaction: </a:t>
            </a:r>
          </a:p>
          <a:p>
            <a:pPr>
              <a:lnSpc>
                <a:spcPct val="90000"/>
              </a:lnSpc>
              <a:buNone/>
            </a:pPr>
            <a:r>
              <a:rPr lang="en-US" sz="1800"/>
              <a:t>(i) </a:t>
            </a:r>
            <a:r>
              <a:rPr lang="en-US" sz="1800" b="1"/>
              <a:t>the cardholder (customer), </a:t>
            </a:r>
          </a:p>
          <a:p>
            <a:pPr>
              <a:lnSpc>
                <a:spcPct val="90000"/>
              </a:lnSpc>
              <a:buNone/>
            </a:pPr>
            <a:r>
              <a:rPr lang="en-US" sz="1800"/>
              <a:t>(ii) </a:t>
            </a:r>
            <a:r>
              <a:rPr lang="en-US" sz="1800" b="1"/>
              <a:t>the merchant </a:t>
            </a:r>
            <a:r>
              <a:rPr lang="en-US" sz="1800"/>
              <a:t>(who accepts credit cards (typically a merchant would accept credit cards of several companies such as Visa, Master card, etc.),</a:t>
            </a:r>
            <a:r>
              <a:rPr lang="en-US" sz="1800" b="1"/>
              <a:t> </a:t>
            </a:r>
          </a:p>
          <a:p>
            <a:pPr>
              <a:lnSpc>
                <a:spcPct val="90000"/>
              </a:lnSpc>
              <a:buNone/>
            </a:pPr>
            <a:r>
              <a:rPr lang="en-US" sz="1800"/>
              <a:t>(iii) </a:t>
            </a:r>
            <a:r>
              <a:rPr lang="en-US" sz="1800" b="1"/>
              <a:t>Issuer or issuing bank, </a:t>
            </a:r>
            <a:r>
              <a:rPr lang="en-US" sz="1800"/>
              <a:t>the bank that issues the credit card to customers, guarantees payment to merchants and collects bills from its customers. The customer's bank collects an annual fee from its customer and also a large monthly interest on outstanding overdue payments. Monthly interest may range from 1.5 to 3% on overdue bills. </a:t>
            </a:r>
          </a:p>
          <a:p>
            <a:pPr>
              <a:lnSpc>
                <a:spcPct val="90000"/>
              </a:lnSpc>
              <a:buNone/>
            </a:pPr>
            <a:r>
              <a:rPr lang="en-US" sz="1800"/>
              <a:t>(iv) </a:t>
            </a:r>
            <a:r>
              <a:rPr lang="en-US" sz="1800" b="1"/>
              <a:t>Acquirer or acquiring bank,</a:t>
            </a:r>
            <a:r>
              <a:rPr lang="en-US" sz="1800"/>
              <a:t> the merchant's bank which establishes an account with a merchant, validates card information presented by a merchant and approves sales based on a customer's</a:t>
            </a:r>
            <a:r>
              <a:rPr lang="en-US" sz="1800" b="1"/>
              <a:t>  </a:t>
            </a:r>
            <a:r>
              <a:rPr lang="en-US" sz="1800"/>
              <a:t>credit status. The acquirer normally charges a commission of around 2% on each sale from the merchant. </a:t>
            </a:r>
            <a:r>
              <a:rPr lang="en-US" sz="1800" b="1"/>
              <a:t> </a:t>
            </a:r>
          </a:p>
          <a:p>
            <a:pPr>
              <a:lnSpc>
                <a:spcPct val="90000"/>
              </a:lnSpc>
            </a:pPr>
            <a:endParaRPr lang="en-US" sz="1800"/>
          </a:p>
        </p:txBody>
      </p:sp>
      <p:sp>
        <p:nvSpPr>
          <p:cNvPr id="4" name="Slide Number Placeholder 3">
            <a:extLst>
              <a:ext uri="{FF2B5EF4-FFF2-40B4-BE49-F238E27FC236}">
                <a16:creationId xmlns:a16="http://schemas.microsoft.com/office/drawing/2014/main" xmlns="" id="{1067963C-BD07-4EE6-957E-8429C6ADD20C}"/>
              </a:ext>
            </a:extLst>
          </p:cNvPr>
          <p:cNvSpPr>
            <a:spLocks noGrp="1"/>
          </p:cNvSpPr>
          <p:nvPr>
            <p:ph type="sldNum" sz="quarter" idx="12"/>
          </p:nvPr>
        </p:nvSpPr>
        <p:spPr/>
        <p:txBody>
          <a:bodyPr/>
          <a:lstStyle/>
          <a:p>
            <a:fld id="{B6F15528-21DE-4FAA-801E-634DDDAF4B2B}" type="slidenum">
              <a:rPr lang="en-US" smtClean="0"/>
              <a:pPr/>
              <a:t>29</a:t>
            </a:fld>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xmlns="" id="{1B15ED52-F352-441B-82BF-E0EA34836D0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xmlns="" id="{3B2E3793-BFE6-45A2-9B7B-E18844431C9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H="1">
            <a:off x="0" y="-1"/>
            <a:ext cx="9143997"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xmlns="" id="{BC4C4868-CB8F-4AF9-9CDB-8108F2C19B6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10800000" flipH="1">
            <a:off x="-2" y="0"/>
            <a:ext cx="6086479"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xmlns="" id="{375E0459-6403-40CD-989D-56A4407CA12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H="1">
            <a:off x="6086474" y="-1"/>
            <a:ext cx="3057523"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xmlns="" id="{53E5B1A8-3AC9-4BD1-9BBC-78CA94F2D1B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344512" y="-1"/>
            <a:ext cx="8799485"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028699" y="294538"/>
            <a:ext cx="7421963" cy="1033669"/>
          </a:xfrm>
        </p:spPr>
        <p:txBody>
          <a:bodyPr>
            <a:normAutofit/>
          </a:bodyPr>
          <a:lstStyle/>
          <a:p>
            <a:r>
              <a:rPr lang="en-US" sz="3500">
                <a:solidFill>
                  <a:srgbClr val="FFFFFF"/>
                </a:solidFill>
              </a:rPr>
              <a:t>What is Electronic Payment</a:t>
            </a:r>
          </a:p>
        </p:txBody>
      </p:sp>
      <p:sp>
        <p:nvSpPr>
          <p:cNvPr id="3" name="Content Placeholder 2"/>
          <p:cNvSpPr>
            <a:spLocks noGrp="1"/>
          </p:cNvSpPr>
          <p:nvPr>
            <p:ph idx="1"/>
          </p:nvPr>
        </p:nvSpPr>
        <p:spPr>
          <a:xfrm>
            <a:off x="1028699" y="2318197"/>
            <a:ext cx="7293023" cy="3683358"/>
          </a:xfrm>
        </p:spPr>
        <p:txBody>
          <a:bodyPr anchor="ctr">
            <a:normAutofit/>
          </a:bodyPr>
          <a:lstStyle/>
          <a:p>
            <a:r>
              <a:rPr lang="en-US" sz="1700"/>
              <a:t> Electronic payment is a system of payments made electronically rather than by paper (e.g. cash, check, voucher etc) between parties using an electronic surrogate which is backed by financial institutions and/or trusted intermediaries. </a:t>
            </a:r>
          </a:p>
          <a:p>
            <a:r>
              <a:rPr lang="en-US" sz="1700"/>
              <a:t>Electronic payment systems are becoming central to on-line business process.  </a:t>
            </a:r>
          </a:p>
          <a:p>
            <a:r>
              <a:rPr lang="en-US" sz="1700"/>
              <a:t>It helps the customer or user to make online payment for their shopping for faster at lower cost. </a:t>
            </a:r>
          </a:p>
          <a:p>
            <a:endParaRPr lang="en-US" sz="1700"/>
          </a:p>
          <a:p>
            <a:endParaRPr lang="en-US" sz="1700"/>
          </a:p>
        </p:txBody>
      </p:sp>
      <p:sp>
        <p:nvSpPr>
          <p:cNvPr id="4" name="Slide Number Placeholder 3">
            <a:extLst>
              <a:ext uri="{FF2B5EF4-FFF2-40B4-BE49-F238E27FC236}">
                <a16:creationId xmlns:a16="http://schemas.microsoft.com/office/drawing/2014/main" xmlns="" id="{894A7BAF-8333-44ED-9FE7-C9F0A99BD0FB}"/>
              </a:ext>
            </a:extLst>
          </p:cNvPr>
          <p:cNvSpPr>
            <a:spLocks noGrp="1"/>
          </p:cNvSpPr>
          <p:nvPr>
            <p:ph type="sldNum" sz="quarter" idx="12"/>
          </p:nvPr>
        </p:nvSpPr>
        <p:spPr/>
        <p:txBody>
          <a:bodyPr/>
          <a:lstStyle/>
          <a:p>
            <a:fld id="{B6F15528-21DE-4FAA-801E-634DDDAF4B2B}" type="slidenum">
              <a:rPr lang="en-US" smtClean="0"/>
              <a:pPr/>
              <a:t>3</a:t>
            </a:fld>
            <a:endParaRPr 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xmlns="" id="{488333BA-AE6E-427A-9B16-A39C8073F4E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9141714"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xmlns="" id="{F98ED85F-DCEE-4B50-802E-71A6E3E12B0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ltGray">
          <a:xfrm>
            <a:off x="241173" y="320040"/>
            <a:ext cx="8661654" cy="6217920"/>
          </a:xfrm>
          <a:prstGeom prst="rect">
            <a:avLst/>
          </a:prstGeom>
          <a:solidFill>
            <a:schemeClr val="bg1"/>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28650" y="631825"/>
            <a:ext cx="7886700" cy="1325563"/>
          </a:xfrm>
        </p:spPr>
        <p:txBody>
          <a:bodyPr>
            <a:normAutofit/>
          </a:bodyPr>
          <a:lstStyle/>
          <a:p>
            <a:r>
              <a:rPr lang="en-US" b="1" dirty="0"/>
              <a:t>Manual Credit Card Transaction </a:t>
            </a:r>
            <a:endParaRPr lang="en-US" dirty="0"/>
          </a:p>
        </p:txBody>
      </p:sp>
      <p:sp>
        <p:nvSpPr>
          <p:cNvPr id="3" name="Content Placeholder 2"/>
          <p:cNvSpPr>
            <a:spLocks noGrp="1"/>
          </p:cNvSpPr>
          <p:nvPr>
            <p:ph idx="1"/>
          </p:nvPr>
        </p:nvSpPr>
        <p:spPr>
          <a:xfrm>
            <a:off x="628650" y="2057400"/>
            <a:ext cx="7886700" cy="3871762"/>
          </a:xfrm>
        </p:spPr>
        <p:txBody>
          <a:bodyPr>
            <a:normAutofit/>
          </a:bodyPr>
          <a:lstStyle/>
          <a:p>
            <a:pPr>
              <a:lnSpc>
                <a:spcPct val="90000"/>
              </a:lnSpc>
              <a:buNone/>
            </a:pPr>
            <a:r>
              <a:rPr lang="en-US" sz="1600"/>
              <a:t>Credit cards are issued after an account has been approved by the credit provider, after which cardholders can use it to make purchases at merchants accepting that card. </a:t>
            </a:r>
          </a:p>
          <a:p>
            <a:pPr>
              <a:lnSpc>
                <a:spcPct val="90000"/>
              </a:lnSpc>
            </a:pPr>
            <a:r>
              <a:rPr lang="en-US" sz="1600" b="1"/>
              <a:t>Manual credit card transactions are carried out as follows:</a:t>
            </a:r>
            <a:r>
              <a:rPr lang="en-US" sz="1600"/>
              <a:t> </a:t>
            </a:r>
          </a:p>
          <a:p>
            <a:pPr>
              <a:lnSpc>
                <a:spcPct val="90000"/>
              </a:lnSpc>
              <a:buNone/>
            </a:pPr>
            <a:r>
              <a:rPr lang="en-US" sz="1600"/>
              <a:t>1. A customer presents a credit card to a merchant after purchasing items from a store and agreeing to pay the billed amount. </a:t>
            </a:r>
          </a:p>
          <a:p>
            <a:pPr>
              <a:lnSpc>
                <a:spcPct val="90000"/>
              </a:lnSpc>
              <a:buNone/>
            </a:pPr>
            <a:r>
              <a:rPr lang="en-US" sz="1600"/>
              <a:t>2. The merchant swipes the card using a tele terminal which reads the data contained in the magnetic strip of the card and enters the transaction amount. The card data and amount are transmitted to the acquirer via a private communication line. </a:t>
            </a:r>
          </a:p>
          <a:p>
            <a:pPr>
              <a:lnSpc>
                <a:spcPct val="90000"/>
              </a:lnSpc>
              <a:buNone/>
            </a:pPr>
            <a:r>
              <a:rPr lang="en-US" sz="1600"/>
              <a:t>3. The acquirer's computer forwards the data to the bank which issued the card. The bank checks the validity of the card, credit available on the card and approves transaction provided the card and credit are OK. </a:t>
            </a:r>
          </a:p>
          <a:p>
            <a:pPr>
              <a:lnSpc>
                <a:spcPct val="90000"/>
              </a:lnSpc>
              <a:buNone/>
            </a:pPr>
            <a:r>
              <a:rPr lang="en-US" sz="1600"/>
              <a:t>4. If all are OK, the acquirer authorizes sale and sends approval slip to the merchant which is printed duplicate at merchant's terminal. The acquirer also credits the merchant's account with sale amount minus commission. The acquirer collects the amount from customer's bank. </a:t>
            </a:r>
          </a:p>
          <a:p>
            <a:pPr>
              <a:lnSpc>
                <a:spcPct val="90000"/>
              </a:lnSpc>
              <a:buNone/>
            </a:pPr>
            <a:endParaRPr lang="en-US" sz="1600"/>
          </a:p>
          <a:p>
            <a:pPr>
              <a:lnSpc>
                <a:spcPct val="90000"/>
              </a:lnSpc>
              <a:buNone/>
            </a:pPr>
            <a:endParaRPr lang="en-US" sz="1600"/>
          </a:p>
          <a:p>
            <a:pPr>
              <a:lnSpc>
                <a:spcPct val="90000"/>
              </a:lnSpc>
            </a:pPr>
            <a:endParaRPr lang="en-US" sz="1600"/>
          </a:p>
        </p:txBody>
      </p:sp>
      <p:sp>
        <p:nvSpPr>
          <p:cNvPr id="4" name="Slide Number Placeholder 3">
            <a:extLst>
              <a:ext uri="{FF2B5EF4-FFF2-40B4-BE49-F238E27FC236}">
                <a16:creationId xmlns:a16="http://schemas.microsoft.com/office/drawing/2014/main" xmlns="" id="{28512466-0912-4A6C-B4D5-060551916B75}"/>
              </a:ext>
            </a:extLst>
          </p:cNvPr>
          <p:cNvSpPr>
            <a:spLocks noGrp="1"/>
          </p:cNvSpPr>
          <p:nvPr>
            <p:ph type="sldNum" sz="quarter" idx="12"/>
          </p:nvPr>
        </p:nvSpPr>
        <p:spPr/>
        <p:txBody>
          <a:bodyPr/>
          <a:lstStyle/>
          <a:p>
            <a:fld id="{B6F15528-21DE-4FAA-801E-634DDDAF4B2B}" type="slidenum">
              <a:rPr lang="en-US" smtClean="0"/>
              <a:pPr/>
              <a:t>30</a:t>
            </a:fld>
            <a:endParaRPr lang="en-U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Continue…</a:t>
            </a:r>
          </a:p>
        </p:txBody>
      </p:sp>
      <p:sp>
        <p:nvSpPr>
          <p:cNvPr id="3" name="Content Placeholder 2"/>
          <p:cNvSpPr>
            <a:spLocks noGrp="1"/>
          </p:cNvSpPr>
          <p:nvPr>
            <p:ph idx="1"/>
          </p:nvPr>
        </p:nvSpPr>
        <p:spPr/>
        <p:txBody>
          <a:bodyPr>
            <a:normAutofit/>
          </a:bodyPr>
          <a:lstStyle/>
          <a:p>
            <a:endParaRPr lang="en-US" sz="2400" dirty="0"/>
          </a:p>
          <a:p>
            <a:r>
              <a:rPr lang="en-US" sz="2400" dirty="0"/>
              <a:t>5. The merchant requests the customer to sign the approval slip, compares the signature with that in the card and if OK delivers the goods. </a:t>
            </a:r>
          </a:p>
          <a:p>
            <a:r>
              <a:rPr lang="en-US" sz="2400" dirty="0"/>
              <a:t>6. The bank sends a monthly statement to the customer and collects the outstanding amount. </a:t>
            </a:r>
          </a:p>
          <a:p>
            <a:endParaRPr lang="en-US" sz="2400" dirty="0"/>
          </a:p>
        </p:txBody>
      </p:sp>
      <p:sp>
        <p:nvSpPr>
          <p:cNvPr id="4" name="Slide Number Placeholder 3">
            <a:extLst>
              <a:ext uri="{FF2B5EF4-FFF2-40B4-BE49-F238E27FC236}">
                <a16:creationId xmlns:a16="http://schemas.microsoft.com/office/drawing/2014/main" xmlns="" id="{B4BE3257-6FB1-4E83-B15D-437B387339BF}"/>
              </a:ext>
            </a:extLst>
          </p:cNvPr>
          <p:cNvSpPr>
            <a:spLocks noGrp="1"/>
          </p:cNvSpPr>
          <p:nvPr>
            <p:ph type="sldNum" sz="quarter" idx="12"/>
          </p:nvPr>
        </p:nvSpPr>
        <p:spPr/>
        <p:txBody>
          <a:bodyPr/>
          <a:lstStyle/>
          <a:p>
            <a:fld id="{B6F15528-21DE-4FAA-801E-634DDDAF4B2B}" type="slidenum">
              <a:rPr lang="en-US" smtClean="0"/>
              <a:pPr/>
              <a:t>31</a:t>
            </a:fld>
            <a:endParaRPr lang="en-US"/>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xmlns="" id="{32BC26D8-82FB-445E-AA49-62A77D7C1EE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9144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xmlns="" id="{CB44330D-EA18-4254-AA95-EB49948539B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357759" y="480060"/>
            <a:ext cx="8428482"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p:cNvPicPr>
            <a:picLocks noChangeAspect="1" noChangeArrowheads="1"/>
          </p:cNvPicPr>
          <p:nvPr/>
        </p:nvPicPr>
        <p:blipFill>
          <a:blip r:embed="rId2"/>
          <a:stretch>
            <a:fillRect/>
          </a:stretch>
        </p:blipFill>
        <p:spPr bwMode="auto">
          <a:xfrm>
            <a:off x="482600" y="1179831"/>
            <a:ext cx="8178799" cy="4498338"/>
          </a:xfrm>
          <a:prstGeom prst="rect">
            <a:avLst/>
          </a:prstGeom>
          <a:noFill/>
        </p:spPr>
      </p:pic>
      <p:sp>
        <p:nvSpPr>
          <p:cNvPr id="2" name="Slide Number Placeholder 1">
            <a:extLst>
              <a:ext uri="{FF2B5EF4-FFF2-40B4-BE49-F238E27FC236}">
                <a16:creationId xmlns:a16="http://schemas.microsoft.com/office/drawing/2014/main" xmlns="" id="{21CB5FA8-EFAD-46A7-9461-A5127D318AAD}"/>
              </a:ext>
            </a:extLst>
          </p:cNvPr>
          <p:cNvSpPr>
            <a:spLocks noGrp="1"/>
          </p:cNvSpPr>
          <p:nvPr>
            <p:ph type="sldNum" sz="quarter" idx="12"/>
          </p:nvPr>
        </p:nvSpPr>
        <p:spPr/>
        <p:txBody>
          <a:bodyPr/>
          <a:lstStyle/>
          <a:p>
            <a:fld id="{B6F15528-21DE-4FAA-801E-634DDDAF4B2B}" type="slidenum">
              <a:rPr lang="en-US" smtClean="0"/>
              <a:pPr/>
              <a:t>32</a:t>
            </a:fld>
            <a:endParaRPr lang="en-US"/>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xmlns="" id="{488333BA-AE6E-427A-9B16-A39C8073F4E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9141714"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xmlns="" id="{F98ED85F-DCEE-4B50-802E-71A6E3E12B0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ltGray">
          <a:xfrm>
            <a:off x="241173" y="320040"/>
            <a:ext cx="8661654" cy="6217920"/>
          </a:xfrm>
          <a:prstGeom prst="rect">
            <a:avLst/>
          </a:prstGeom>
          <a:solidFill>
            <a:schemeClr val="bg1"/>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28650" y="631825"/>
            <a:ext cx="7886700" cy="1325563"/>
          </a:xfrm>
        </p:spPr>
        <p:txBody>
          <a:bodyPr>
            <a:normAutofit/>
          </a:bodyPr>
          <a:lstStyle/>
          <a:p>
            <a:r>
              <a:rPr lang="en-US" dirty="0"/>
              <a:t>Continue…</a:t>
            </a:r>
          </a:p>
        </p:txBody>
      </p:sp>
      <p:sp>
        <p:nvSpPr>
          <p:cNvPr id="3" name="Content Placeholder 2"/>
          <p:cNvSpPr>
            <a:spLocks noGrp="1"/>
          </p:cNvSpPr>
          <p:nvPr>
            <p:ph idx="1"/>
          </p:nvPr>
        </p:nvSpPr>
        <p:spPr>
          <a:xfrm>
            <a:off x="628650" y="2057400"/>
            <a:ext cx="7886700" cy="3871762"/>
          </a:xfrm>
        </p:spPr>
        <p:txBody>
          <a:bodyPr>
            <a:normAutofit/>
          </a:bodyPr>
          <a:lstStyle/>
          <a:p>
            <a:pPr>
              <a:lnSpc>
                <a:spcPct val="90000"/>
              </a:lnSpc>
            </a:pPr>
            <a:r>
              <a:rPr lang="en-US" sz="1600"/>
              <a:t>In manual credit card transaction, there is physical proximity of a customer with a merchant and the transaction is validated after obtaining the signature of the customer on the payment slip. </a:t>
            </a:r>
          </a:p>
          <a:p>
            <a:pPr>
              <a:lnSpc>
                <a:spcPct val="90000"/>
              </a:lnSpc>
            </a:pPr>
            <a:r>
              <a:rPr lang="en-US" sz="1600"/>
              <a:t>In e-commerce there is no physical contact between the merchant and the customer and it is impossible to verify the physical signature. But, it is necessary for the merchant to verify that a customer is genuine and the customer to be assured that he or she is not dealing with a fake merchant. </a:t>
            </a:r>
          </a:p>
          <a:p>
            <a:pPr>
              <a:lnSpc>
                <a:spcPct val="90000"/>
              </a:lnSpc>
              <a:buNone/>
            </a:pPr>
            <a:r>
              <a:rPr lang="en-US" sz="1600"/>
              <a:t>- Thus, a customer would be reluctant to disclose his or her credit card number using the Internet as the merchant may be fake or the number may be stolen by eavesdroppers on the Internet. </a:t>
            </a:r>
          </a:p>
          <a:p>
            <a:pPr>
              <a:lnSpc>
                <a:spcPct val="90000"/>
              </a:lnSpc>
              <a:buNone/>
            </a:pPr>
            <a:r>
              <a:rPr lang="en-US" sz="1600"/>
              <a:t>- Furthermore, if the merchant is careless, a hacker may access his or her database and steal credit card numbers. </a:t>
            </a:r>
          </a:p>
          <a:p>
            <a:pPr>
              <a:lnSpc>
                <a:spcPct val="90000"/>
              </a:lnSpc>
            </a:pPr>
            <a:r>
              <a:rPr lang="en-US" sz="1600"/>
              <a:t> An ideal protocol named </a:t>
            </a:r>
            <a:r>
              <a:rPr lang="en-US" sz="1600" b="1"/>
              <a:t>SET</a:t>
            </a:r>
            <a:r>
              <a:rPr lang="en-US" sz="1600"/>
              <a:t> (</a:t>
            </a:r>
            <a:r>
              <a:rPr lang="en-US" sz="1600" b="1"/>
              <a:t>secure electronic transaction</a:t>
            </a:r>
            <a:r>
              <a:rPr lang="en-US" sz="1600"/>
              <a:t>) would be one in which the credit card number is not revealed to the merchant but only to the bank approving it. The approving bank need not know what a customer bought but only the amount of payment to be approved (to protect customer's privacy). </a:t>
            </a:r>
          </a:p>
          <a:p>
            <a:pPr>
              <a:lnSpc>
                <a:spcPct val="90000"/>
              </a:lnSpc>
            </a:pPr>
            <a:endParaRPr lang="en-US" sz="1600"/>
          </a:p>
        </p:txBody>
      </p:sp>
      <p:sp>
        <p:nvSpPr>
          <p:cNvPr id="4" name="Slide Number Placeholder 3">
            <a:extLst>
              <a:ext uri="{FF2B5EF4-FFF2-40B4-BE49-F238E27FC236}">
                <a16:creationId xmlns:a16="http://schemas.microsoft.com/office/drawing/2014/main" xmlns="" id="{C3CCCD90-3818-4340-94A6-2F5AC76E13E1}"/>
              </a:ext>
            </a:extLst>
          </p:cNvPr>
          <p:cNvSpPr>
            <a:spLocks noGrp="1"/>
          </p:cNvSpPr>
          <p:nvPr>
            <p:ph type="sldNum" sz="quarter" idx="12"/>
          </p:nvPr>
        </p:nvSpPr>
        <p:spPr/>
        <p:txBody>
          <a:bodyPr/>
          <a:lstStyle/>
          <a:p>
            <a:fld id="{B6F15528-21DE-4FAA-801E-634DDDAF4B2B}" type="slidenum">
              <a:rPr lang="en-US" smtClean="0"/>
              <a:pPr/>
              <a:t>33</a:t>
            </a:fld>
            <a:endParaRPr lang="en-US"/>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xmlns="" id="{DE7FFD28-545C-4C88-A2E7-152FB234C92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9144000" cy="191135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28650" y="365125"/>
            <a:ext cx="7886700" cy="1325563"/>
          </a:xfrm>
        </p:spPr>
        <p:txBody>
          <a:bodyPr>
            <a:normAutofit/>
          </a:bodyPr>
          <a:lstStyle/>
          <a:p>
            <a:r>
              <a:rPr lang="en-US" sz="4000" b="1">
                <a:solidFill>
                  <a:srgbClr val="FFFFFF"/>
                </a:solidFill>
              </a:rPr>
              <a:t>Credit Card Payment using Secure Socket Layer </a:t>
            </a:r>
            <a:endParaRPr lang="en-US" sz="4000">
              <a:solidFill>
                <a:srgbClr val="FFFFFF"/>
              </a:solidFill>
            </a:endParaRPr>
          </a:p>
        </p:txBody>
      </p:sp>
      <p:sp>
        <p:nvSpPr>
          <p:cNvPr id="3" name="Content Placeholder 2"/>
          <p:cNvSpPr>
            <a:spLocks noGrp="1"/>
          </p:cNvSpPr>
          <p:nvPr>
            <p:ph idx="1"/>
          </p:nvPr>
        </p:nvSpPr>
        <p:spPr>
          <a:xfrm>
            <a:off x="628650" y="2438400"/>
            <a:ext cx="7886700" cy="3738562"/>
          </a:xfrm>
        </p:spPr>
        <p:txBody>
          <a:bodyPr>
            <a:normAutofit/>
          </a:bodyPr>
          <a:lstStyle/>
          <a:p>
            <a:pPr>
              <a:lnSpc>
                <a:spcPct val="90000"/>
              </a:lnSpc>
              <a:buNone/>
            </a:pPr>
            <a:r>
              <a:rPr lang="en-US" sz="1800"/>
              <a:t> SSL, short for Secure Socket Layer, is a widely used security protocol developed in 1995 by Netscape Communication Corporation, the then-dominant browser vendor. </a:t>
            </a:r>
          </a:p>
          <a:p>
            <a:pPr>
              <a:lnSpc>
                <a:spcPct val="90000"/>
              </a:lnSpc>
            </a:pPr>
            <a:r>
              <a:rPr lang="en-US" sz="1800"/>
              <a:t>This protocol is designed to provide security (e.g. data encryption, server authentication, and message integrity) for the transmission of private or sensitive data over the Internet. </a:t>
            </a:r>
          </a:p>
          <a:p>
            <a:pPr>
              <a:lnSpc>
                <a:spcPct val="90000"/>
              </a:lnSpc>
            </a:pPr>
            <a:r>
              <a:rPr lang="en-US" sz="1800"/>
              <a:t>SSL encrypts the data (like credit cards numbers) and other personally identifiable information while it is being transmitted over the Internet which prevents the "bad guys" (unauthorized people) from stealing your information for malicious intent. The encryption is done in the background, without any interaction from the user, so there is no password to enter or remember. </a:t>
            </a:r>
          </a:p>
          <a:p>
            <a:pPr>
              <a:lnSpc>
                <a:spcPct val="90000"/>
              </a:lnSpc>
            </a:pPr>
            <a:r>
              <a:rPr lang="en-US" sz="1800"/>
              <a:t> This protocol is used for establishing a secure connection between the server and the browser. It controls the communication between the SSL server and the browser. </a:t>
            </a:r>
          </a:p>
          <a:p>
            <a:pPr>
              <a:lnSpc>
                <a:spcPct val="90000"/>
              </a:lnSpc>
            </a:pPr>
            <a:endParaRPr lang="en-US" sz="1800"/>
          </a:p>
        </p:txBody>
      </p:sp>
      <p:sp>
        <p:nvSpPr>
          <p:cNvPr id="4" name="Slide Number Placeholder 3">
            <a:extLst>
              <a:ext uri="{FF2B5EF4-FFF2-40B4-BE49-F238E27FC236}">
                <a16:creationId xmlns:a16="http://schemas.microsoft.com/office/drawing/2014/main" xmlns="" id="{D92C08CD-B670-4A00-AB43-8D28578E4B3F}"/>
              </a:ext>
            </a:extLst>
          </p:cNvPr>
          <p:cNvSpPr>
            <a:spLocks noGrp="1"/>
          </p:cNvSpPr>
          <p:nvPr>
            <p:ph type="sldNum" sz="quarter" idx="12"/>
          </p:nvPr>
        </p:nvSpPr>
        <p:spPr/>
        <p:txBody>
          <a:bodyPr/>
          <a:lstStyle/>
          <a:p>
            <a:fld id="{B6F15528-21DE-4FAA-801E-634DDDAF4B2B}" type="slidenum">
              <a:rPr lang="en-US" smtClean="0"/>
              <a:pPr/>
              <a:t>34</a:t>
            </a:fld>
            <a:endParaRPr lang="en-US"/>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xmlns="" id="{979E27D9-03C7-44E2-9FF8-15D0C8506AF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2297" y="502021"/>
            <a:ext cx="7266222" cy="1642969"/>
          </a:xfrm>
        </p:spPr>
        <p:txBody>
          <a:bodyPr anchor="b">
            <a:normAutofit/>
          </a:bodyPr>
          <a:lstStyle/>
          <a:p>
            <a:r>
              <a:rPr lang="en-US" sz="3500"/>
              <a:t>Continue…</a:t>
            </a:r>
          </a:p>
        </p:txBody>
      </p:sp>
      <p:sp>
        <p:nvSpPr>
          <p:cNvPr id="3" name="Content Placeholder 2"/>
          <p:cNvSpPr>
            <a:spLocks noGrp="1"/>
          </p:cNvSpPr>
          <p:nvPr>
            <p:ph idx="1"/>
          </p:nvPr>
        </p:nvSpPr>
        <p:spPr>
          <a:xfrm>
            <a:off x="852297" y="2418409"/>
            <a:ext cx="7266222" cy="3454358"/>
          </a:xfrm>
        </p:spPr>
        <p:txBody>
          <a:bodyPr anchor="t">
            <a:normAutofit/>
          </a:bodyPr>
          <a:lstStyle/>
          <a:p>
            <a:r>
              <a:rPr lang="en-US" sz="1700"/>
              <a:t>SSL is called secured socket, because it uses a "secure socket" or port for transferring encrypted information between the server and the browser. </a:t>
            </a:r>
          </a:p>
          <a:p>
            <a:endParaRPr lang="en-US" sz="1700"/>
          </a:p>
          <a:p>
            <a:r>
              <a:rPr lang="en-US" sz="1700"/>
              <a:t>SSL is used by all URLs that begin with </a:t>
            </a:r>
            <a:r>
              <a:rPr lang="en-US" sz="1700" b="1"/>
              <a:t>https</a:t>
            </a:r>
            <a:r>
              <a:rPr lang="en-US" sz="1700"/>
              <a:t>. SSL is used by all of Netscape’s browser products, as well as Microsoft’s Internet Explorer 3.0 or higher. In addition, it is built into products such as Apache and Internet Information Server. Most browsers and computers today can exchange secure transactions using this protocol across the Internet. </a:t>
            </a:r>
          </a:p>
          <a:p>
            <a:r>
              <a:rPr lang="en-US" sz="1700"/>
              <a:t> One requirement for proper use of SSL is that the merchant’s Web server and the customer’s Web browser must use the same security system. </a:t>
            </a:r>
          </a:p>
          <a:p>
            <a:pPr>
              <a:buNone/>
            </a:pPr>
            <a:endParaRPr lang="en-US" sz="1700" b="1"/>
          </a:p>
          <a:p>
            <a:endParaRPr lang="en-US" sz="1700"/>
          </a:p>
        </p:txBody>
      </p:sp>
      <p:sp>
        <p:nvSpPr>
          <p:cNvPr id="10" name="Rectangle 9">
            <a:extLst>
              <a:ext uri="{FF2B5EF4-FFF2-40B4-BE49-F238E27FC236}">
                <a16:creationId xmlns:a16="http://schemas.microsoft.com/office/drawing/2014/main" xmlns="" id="{EEBF1590-3B36-48EE-A89D-3B6F3CB256A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10800000" flipH="1">
            <a:off x="0" y="6400799"/>
            <a:ext cx="9144000" cy="456773"/>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xmlns="" id="{AC8F6C8C-AB5A-4548-942D-E3FD40ACBC4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H="1">
            <a:off x="3028950" y="6400799"/>
            <a:ext cx="611504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xmlns="" id="{550B00A6-2576-456B-AB59-732392DAF779}"/>
              </a:ext>
            </a:extLst>
          </p:cNvPr>
          <p:cNvSpPr>
            <a:spLocks noGrp="1"/>
          </p:cNvSpPr>
          <p:nvPr>
            <p:ph type="sldNum" sz="quarter" idx="12"/>
          </p:nvPr>
        </p:nvSpPr>
        <p:spPr/>
        <p:txBody>
          <a:bodyPr/>
          <a:lstStyle/>
          <a:p>
            <a:fld id="{B6F15528-21DE-4FAA-801E-634DDDAF4B2B}" type="slidenum">
              <a:rPr lang="en-US" smtClean="0"/>
              <a:pPr/>
              <a:t>35</a:t>
            </a:fld>
            <a:endParaRPr lang="en-US"/>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xmlns="" id="{488333BA-AE6E-427A-9B16-A39C8073F4E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9141714"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xmlns="" id="{F98ED85F-DCEE-4B50-802E-71A6E3E12B0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ltGray">
          <a:xfrm>
            <a:off x="241173" y="320040"/>
            <a:ext cx="8661654" cy="6217920"/>
          </a:xfrm>
          <a:prstGeom prst="rect">
            <a:avLst/>
          </a:prstGeom>
          <a:solidFill>
            <a:schemeClr val="bg1"/>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28650" y="631825"/>
            <a:ext cx="7886700" cy="1325563"/>
          </a:xfrm>
        </p:spPr>
        <p:txBody>
          <a:bodyPr>
            <a:normAutofit/>
          </a:bodyPr>
          <a:lstStyle/>
          <a:p>
            <a:r>
              <a:rPr lang="en-US" b="1" dirty="0"/>
              <a:t>Credit card payment using SSL </a:t>
            </a:r>
            <a:endParaRPr lang="en-US" dirty="0"/>
          </a:p>
        </p:txBody>
      </p:sp>
      <p:sp>
        <p:nvSpPr>
          <p:cNvPr id="3" name="Content Placeholder 2"/>
          <p:cNvSpPr>
            <a:spLocks noGrp="1"/>
          </p:cNvSpPr>
          <p:nvPr>
            <p:ph idx="1"/>
          </p:nvPr>
        </p:nvSpPr>
        <p:spPr>
          <a:xfrm>
            <a:off x="628650" y="2057400"/>
            <a:ext cx="7886700" cy="3871762"/>
          </a:xfrm>
        </p:spPr>
        <p:txBody>
          <a:bodyPr>
            <a:normAutofit/>
          </a:bodyPr>
          <a:lstStyle/>
          <a:p>
            <a:pPr>
              <a:lnSpc>
                <a:spcPct val="90000"/>
              </a:lnSpc>
              <a:buNone/>
            </a:pPr>
            <a:r>
              <a:rPr lang="en-US" sz="1600" b="1"/>
              <a:t>Step 1: </a:t>
            </a:r>
          </a:p>
          <a:p>
            <a:pPr>
              <a:lnSpc>
                <a:spcPct val="90000"/>
              </a:lnSpc>
            </a:pPr>
            <a:r>
              <a:rPr lang="en-US" sz="1600"/>
              <a:t> A client accesses the web site of a merchant by using its URL. For example, a request to buy from a hypothetical company Khan Bookstore will look like https://www.KhanBookstore.com. </a:t>
            </a:r>
          </a:p>
          <a:p>
            <a:pPr>
              <a:lnSpc>
                <a:spcPct val="90000"/>
              </a:lnSpc>
            </a:pPr>
            <a:endParaRPr lang="en-US" sz="1600"/>
          </a:p>
          <a:p>
            <a:pPr>
              <a:lnSpc>
                <a:spcPct val="90000"/>
              </a:lnSpc>
              <a:buNone/>
            </a:pPr>
            <a:r>
              <a:rPr lang="en-US" sz="1600" b="1"/>
              <a:t>Step 2: </a:t>
            </a:r>
          </a:p>
          <a:p>
            <a:pPr>
              <a:lnSpc>
                <a:spcPct val="90000"/>
              </a:lnSpc>
            </a:pPr>
            <a:r>
              <a:rPr lang="en-US" sz="1600"/>
              <a:t> The client examines the catalogue of books, and selects the books he or she wants to buy. The selected items are placed in a virtual shopping cart assigned by the merchant's server. </a:t>
            </a:r>
          </a:p>
          <a:p>
            <a:pPr>
              <a:lnSpc>
                <a:spcPct val="90000"/>
              </a:lnSpc>
            </a:pPr>
            <a:endParaRPr lang="en-US" sz="1600"/>
          </a:p>
          <a:p>
            <a:pPr>
              <a:lnSpc>
                <a:spcPct val="90000"/>
              </a:lnSpc>
              <a:buNone/>
            </a:pPr>
            <a:r>
              <a:rPr lang="en-US" sz="1600" b="1"/>
              <a:t>Step 3: </a:t>
            </a:r>
          </a:p>
          <a:p>
            <a:pPr>
              <a:lnSpc>
                <a:spcPct val="90000"/>
              </a:lnSpc>
            </a:pPr>
            <a:r>
              <a:rPr lang="en-US" sz="1600"/>
              <a:t> The book store's server examines the shopping cart assigned to the client and prepares an invoice including all taxes and shipping charges. This invoice is displayed in the client's browser along with a form requesting credit card information and shipping instructions. </a:t>
            </a:r>
          </a:p>
          <a:p>
            <a:pPr>
              <a:lnSpc>
                <a:spcPct val="90000"/>
              </a:lnSpc>
            </a:pPr>
            <a:r>
              <a:rPr lang="en-US" sz="1600"/>
              <a:t> </a:t>
            </a:r>
          </a:p>
          <a:p>
            <a:pPr>
              <a:lnSpc>
                <a:spcPct val="90000"/>
              </a:lnSpc>
            </a:pPr>
            <a:endParaRPr lang="en-US" sz="1600"/>
          </a:p>
        </p:txBody>
      </p:sp>
      <p:sp>
        <p:nvSpPr>
          <p:cNvPr id="4" name="Slide Number Placeholder 3">
            <a:extLst>
              <a:ext uri="{FF2B5EF4-FFF2-40B4-BE49-F238E27FC236}">
                <a16:creationId xmlns:a16="http://schemas.microsoft.com/office/drawing/2014/main" xmlns="" id="{A91B6CDB-9D89-44C5-B022-7B030D444A75}"/>
              </a:ext>
            </a:extLst>
          </p:cNvPr>
          <p:cNvSpPr>
            <a:spLocks noGrp="1"/>
          </p:cNvSpPr>
          <p:nvPr>
            <p:ph type="sldNum" sz="quarter" idx="12"/>
          </p:nvPr>
        </p:nvSpPr>
        <p:spPr/>
        <p:txBody>
          <a:bodyPr/>
          <a:lstStyle/>
          <a:p>
            <a:fld id="{B6F15528-21DE-4FAA-801E-634DDDAF4B2B}" type="slidenum">
              <a:rPr lang="en-US" smtClean="0"/>
              <a:pPr/>
              <a:t>36</a:t>
            </a:fld>
            <a:endParaRPr lang="en-US"/>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xmlns="" id="{488333BA-AE6E-427A-9B16-A39C8073F4E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9141714"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xmlns="" id="{F98ED85F-DCEE-4B50-802E-71A6E3E12B0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ltGray">
          <a:xfrm>
            <a:off x="241173" y="320040"/>
            <a:ext cx="8661654" cy="6217920"/>
          </a:xfrm>
          <a:prstGeom prst="rect">
            <a:avLst/>
          </a:prstGeom>
          <a:solidFill>
            <a:schemeClr val="bg1"/>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28650" y="631825"/>
            <a:ext cx="7886700" cy="1325563"/>
          </a:xfrm>
        </p:spPr>
        <p:txBody>
          <a:bodyPr>
            <a:normAutofit/>
          </a:bodyPr>
          <a:lstStyle/>
          <a:p>
            <a:r>
              <a:rPr lang="en-US" dirty="0"/>
              <a:t>Continue..</a:t>
            </a:r>
          </a:p>
        </p:txBody>
      </p:sp>
      <p:sp>
        <p:nvSpPr>
          <p:cNvPr id="3" name="Content Placeholder 2"/>
          <p:cNvSpPr>
            <a:spLocks noGrp="1"/>
          </p:cNvSpPr>
          <p:nvPr>
            <p:ph idx="1"/>
          </p:nvPr>
        </p:nvSpPr>
        <p:spPr>
          <a:xfrm>
            <a:off x="628650" y="2057400"/>
            <a:ext cx="7886700" cy="3871762"/>
          </a:xfrm>
        </p:spPr>
        <p:txBody>
          <a:bodyPr>
            <a:normAutofit/>
          </a:bodyPr>
          <a:lstStyle/>
          <a:p>
            <a:pPr>
              <a:lnSpc>
                <a:spcPct val="90000"/>
              </a:lnSpc>
              <a:buNone/>
            </a:pPr>
            <a:r>
              <a:rPr lang="en-US" sz="1300" b="1"/>
              <a:t>Step 4: </a:t>
            </a:r>
          </a:p>
          <a:p>
            <a:pPr>
              <a:lnSpc>
                <a:spcPct val="90000"/>
              </a:lnSpc>
            </a:pPr>
            <a:r>
              <a:rPr lang="en-US" sz="1300"/>
              <a:t> The server negotiates with the client's computer level of security. If the client's browser does not have SSL security, the transaction cannot proceed as the credit card number will be exposed. A warning is displayed in the client's browser. </a:t>
            </a:r>
          </a:p>
          <a:p>
            <a:pPr>
              <a:lnSpc>
                <a:spcPct val="90000"/>
              </a:lnSpc>
              <a:buNone/>
            </a:pPr>
            <a:r>
              <a:rPr lang="en-US" sz="1300" b="1"/>
              <a:t>Step 5: </a:t>
            </a:r>
          </a:p>
          <a:p>
            <a:pPr>
              <a:lnSpc>
                <a:spcPct val="90000"/>
              </a:lnSpc>
            </a:pPr>
            <a:r>
              <a:rPr lang="en-US" sz="1300"/>
              <a:t> ' Assuming client's browser is SSL compliant, the client now types: </a:t>
            </a:r>
          </a:p>
          <a:p>
            <a:pPr>
              <a:lnSpc>
                <a:spcPct val="90000"/>
              </a:lnSpc>
            </a:pPr>
            <a:r>
              <a:rPr lang="en-US" sz="1300"/>
              <a:t> https://www.KhanBookstore.com </a:t>
            </a:r>
          </a:p>
          <a:p>
            <a:pPr>
              <a:lnSpc>
                <a:spcPct val="90000"/>
              </a:lnSpc>
            </a:pPr>
            <a:r>
              <a:rPr lang="en-US" sz="1300"/>
              <a:t> https ensures that the data typed by the client is encrypted with a session key and sent to the web site KhanBookstore.com. Thus, the credit card number and the shipping address are encrypted. As the session" key is a random number and is used only for one session, eavesdroppers cannot use it even if they find it. </a:t>
            </a:r>
          </a:p>
          <a:p>
            <a:pPr>
              <a:lnSpc>
                <a:spcPct val="90000"/>
              </a:lnSpc>
              <a:buNone/>
            </a:pPr>
            <a:r>
              <a:rPr lang="en-US" sz="1300" b="1"/>
              <a:t>Step 6: </a:t>
            </a:r>
          </a:p>
          <a:p>
            <a:pPr>
              <a:lnSpc>
                <a:spcPct val="90000"/>
              </a:lnSpc>
            </a:pPr>
            <a:r>
              <a:rPr lang="en-US" sz="1300"/>
              <a:t>The merchant decrypts the data.</a:t>
            </a:r>
          </a:p>
          <a:p>
            <a:pPr>
              <a:lnSpc>
                <a:spcPct val="90000"/>
              </a:lnSpc>
            </a:pPr>
            <a:r>
              <a:rPr lang="en-US" sz="1300"/>
              <a:t> The credit card number, the amount to be paid by the customer, invoice details along with the merchant's, public key certificate, is sent to the acquirers (merchant’s bank)  by the merchant encrypted using the acquirer's public key. The-merchant also digitally signs the data. The details of invoice are sent to resolve any disputes between the customer and the merchant at a later date. </a:t>
            </a:r>
          </a:p>
          <a:p>
            <a:pPr>
              <a:lnSpc>
                <a:spcPct val="90000"/>
              </a:lnSpc>
              <a:buNone/>
            </a:pPr>
            <a:endParaRPr lang="en-US" sz="1300"/>
          </a:p>
        </p:txBody>
      </p:sp>
      <p:sp>
        <p:nvSpPr>
          <p:cNvPr id="4" name="Slide Number Placeholder 3">
            <a:extLst>
              <a:ext uri="{FF2B5EF4-FFF2-40B4-BE49-F238E27FC236}">
                <a16:creationId xmlns:a16="http://schemas.microsoft.com/office/drawing/2014/main" xmlns="" id="{E75E0663-6C3A-4BAA-9209-A713EBF4C0BC}"/>
              </a:ext>
            </a:extLst>
          </p:cNvPr>
          <p:cNvSpPr>
            <a:spLocks noGrp="1"/>
          </p:cNvSpPr>
          <p:nvPr>
            <p:ph type="sldNum" sz="quarter" idx="12"/>
          </p:nvPr>
        </p:nvSpPr>
        <p:spPr/>
        <p:txBody>
          <a:bodyPr/>
          <a:lstStyle/>
          <a:p>
            <a:fld id="{B6F15528-21DE-4FAA-801E-634DDDAF4B2B}" type="slidenum">
              <a:rPr lang="en-US" smtClean="0"/>
              <a:pPr/>
              <a:t>37</a:t>
            </a:fld>
            <a:endParaRPr lang="en-US"/>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xmlns="" id="{488333BA-AE6E-427A-9B16-A39C8073F4E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9141714"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xmlns="" id="{F98ED85F-DCEE-4B50-802E-71A6E3E12B0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ltGray">
          <a:xfrm>
            <a:off x="241173" y="320040"/>
            <a:ext cx="8661654" cy="6217920"/>
          </a:xfrm>
          <a:prstGeom prst="rect">
            <a:avLst/>
          </a:prstGeom>
          <a:solidFill>
            <a:schemeClr val="bg1"/>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28650" y="631825"/>
            <a:ext cx="7886700" cy="1325563"/>
          </a:xfrm>
        </p:spPr>
        <p:txBody>
          <a:bodyPr>
            <a:normAutofit/>
          </a:bodyPr>
          <a:lstStyle/>
          <a:p>
            <a:r>
              <a:rPr lang="en-US" dirty="0"/>
              <a:t>Continue…</a:t>
            </a:r>
          </a:p>
        </p:txBody>
      </p:sp>
      <p:sp>
        <p:nvSpPr>
          <p:cNvPr id="3" name="Content Placeholder 2"/>
          <p:cNvSpPr>
            <a:spLocks noGrp="1"/>
          </p:cNvSpPr>
          <p:nvPr>
            <p:ph idx="1"/>
          </p:nvPr>
        </p:nvSpPr>
        <p:spPr>
          <a:xfrm>
            <a:off x="628650" y="2057400"/>
            <a:ext cx="7886700" cy="3871762"/>
          </a:xfrm>
        </p:spPr>
        <p:txBody>
          <a:bodyPr>
            <a:normAutofit/>
          </a:bodyPr>
          <a:lstStyle/>
          <a:p>
            <a:pPr>
              <a:lnSpc>
                <a:spcPct val="90000"/>
              </a:lnSpc>
              <a:buNone/>
            </a:pPr>
            <a:r>
              <a:rPr lang="en-US" sz="1800" b="1"/>
              <a:t>Step 7: </a:t>
            </a:r>
          </a:p>
          <a:p>
            <a:pPr>
              <a:lnSpc>
                <a:spcPct val="90000"/>
              </a:lnSpc>
            </a:pPr>
            <a:r>
              <a:rPr lang="en-US" sz="1800"/>
              <a:t> The acquirer checks with the bank which issued a customer's card its validity, the customer's balance in this account and the merchant's digital signature. The acquirer will transfer the amount electronically to the merchant's bank and collects it from the customer's bank provided the customer's bank approves the transaction. It then sends authorization to the merchant to accept the sale. This authorization is encrypted with the merchant's public key. </a:t>
            </a:r>
          </a:p>
          <a:p>
            <a:pPr>
              <a:lnSpc>
                <a:spcPct val="90000"/>
              </a:lnSpc>
              <a:buNone/>
            </a:pPr>
            <a:r>
              <a:rPr lang="en-US" sz="1800" b="1"/>
              <a:t>Step 8: </a:t>
            </a:r>
          </a:p>
          <a:p>
            <a:pPr>
              <a:lnSpc>
                <a:spcPct val="90000"/>
              </a:lnSpc>
            </a:pPr>
            <a:r>
              <a:rPr lang="en-US" sz="1800"/>
              <a:t> The merchant accepts the customer's order and sends an encrypted receipt to the customer. Later the merchant ships the items to the customer's shipping address. </a:t>
            </a:r>
          </a:p>
          <a:p>
            <a:pPr>
              <a:lnSpc>
                <a:spcPct val="90000"/>
              </a:lnSpc>
              <a:buNone/>
            </a:pPr>
            <a:r>
              <a:rPr lang="en-US" sz="1800" b="1"/>
              <a:t>Step 9: </a:t>
            </a:r>
          </a:p>
          <a:p>
            <a:pPr>
              <a:lnSpc>
                <a:spcPct val="90000"/>
              </a:lnSpc>
            </a:pPr>
            <a:r>
              <a:rPr lang="en-US" sz="1800"/>
              <a:t> Finally, the customer's bank sends a monthly bill to, the customer. </a:t>
            </a:r>
          </a:p>
          <a:p>
            <a:pPr>
              <a:lnSpc>
                <a:spcPct val="90000"/>
              </a:lnSpc>
              <a:buNone/>
            </a:pPr>
            <a:endParaRPr lang="en-US" sz="1800"/>
          </a:p>
        </p:txBody>
      </p:sp>
      <p:sp>
        <p:nvSpPr>
          <p:cNvPr id="4" name="Slide Number Placeholder 3">
            <a:extLst>
              <a:ext uri="{FF2B5EF4-FFF2-40B4-BE49-F238E27FC236}">
                <a16:creationId xmlns:a16="http://schemas.microsoft.com/office/drawing/2014/main" xmlns="" id="{AD438FA2-2A7E-4073-8A06-F4885F7EFF9B}"/>
              </a:ext>
            </a:extLst>
          </p:cNvPr>
          <p:cNvSpPr>
            <a:spLocks noGrp="1"/>
          </p:cNvSpPr>
          <p:nvPr>
            <p:ph type="sldNum" sz="quarter" idx="12"/>
          </p:nvPr>
        </p:nvSpPr>
        <p:spPr/>
        <p:txBody>
          <a:bodyPr/>
          <a:lstStyle/>
          <a:p>
            <a:fld id="{B6F15528-21DE-4FAA-801E-634DDDAF4B2B}" type="slidenum">
              <a:rPr lang="en-US" smtClean="0"/>
              <a:pPr/>
              <a:t>38</a:t>
            </a:fld>
            <a:endParaRPr lang="en-US"/>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xmlns="" id="{1B15ED52-F352-441B-82BF-E0EA34836D0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xmlns="" id="{3B2E3793-BFE6-45A2-9B7B-E18844431C9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H="1">
            <a:off x="0" y="-1"/>
            <a:ext cx="9143997"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xmlns="" id="{BC4C4868-CB8F-4AF9-9CDB-8108F2C19B6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10800000" flipH="1">
            <a:off x="-2" y="0"/>
            <a:ext cx="6086479"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xmlns="" id="{375E0459-6403-40CD-989D-56A4407CA12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H="1">
            <a:off x="6086474" y="-1"/>
            <a:ext cx="3057523"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xmlns="" id="{53E5B1A8-3AC9-4BD1-9BBC-78CA94F2D1B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344512" y="-1"/>
            <a:ext cx="8799485"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p:cNvSpPr>
            <a:spLocks noGrp="1"/>
          </p:cNvSpPr>
          <p:nvPr>
            <p:ph type="title"/>
          </p:nvPr>
        </p:nvSpPr>
        <p:spPr>
          <a:xfrm>
            <a:off x="1028699" y="294538"/>
            <a:ext cx="7421963" cy="1033669"/>
          </a:xfrm>
        </p:spPr>
        <p:txBody>
          <a:bodyPr>
            <a:normAutofit/>
          </a:bodyPr>
          <a:lstStyle/>
          <a:p>
            <a:r>
              <a:rPr lang="en-US" sz="3500">
                <a:solidFill>
                  <a:srgbClr val="FFFFFF"/>
                </a:solidFill>
              </a:rPr>
              <a:t>Some Important Notes to be Pointed</a:t>
            </a:r>
          </a:p>
        </p:txBody>
      </p:sp>
      <p:sp>
        <p:nvSpPr>
          <p:cNvPr id="5" name="Content Placeholder 4"/>
          <p:cNvSpPr>
            <a:spLocks noGrp="1"/>
          </p:cNvSpPr>
          <p:nvPr>
            <p:ph idx="1"/>
          </p:nvPr>
        </p:nvSpPr>
        <p:spPr>
          <a:xfrm>
            <a:off x="1028699" y="2318197"/>
            <a:ext cx="7293023" cy="3683358"/>
          </a:xfrm>
        </p:spPr>
        <p:txBody>
          <a:bodyPr anchor="ctr">
            <a:normAutofit/>
          </a:bodyPr>
          <a:lstStyle/>
          <a:p>
            <a:pPr>
              <a:lnSpc>
                <a:spcPct val="90000"/>
              </a:lnSpc>
              <a:buNone/>
            </a:pPr>
            <a:r>
              <a:rPr lang="en-US" sz="1600"/>
              <a:t>1. Using SSL, the customer's credit card is exposed to the merchant. It is expected that the merchant will encrypt it and store it along with the -invoice in his or her database. </a:t>
            </a:r>
          </a:p>
          <a:p>
            <a:pPr>
              <a:lnSpc>
                <a:spcPct val="90000"/>
              </a:lnSpc>
              <a:buNone/>
            </a:pPr>
            <a:r>
              <a:rPr lang="en-US" sz="1600"/>
              <a:t>2. The customer's purchase-details are exposed to the acquirer. </a:t>
            </a:r>
          </a:p>
          <a:p>
            <a:pPr>
              <a:lnSpc>
                <a:spcPct val="90000"/>
              </a:lnSpc>
              <a:buNone/>
            </a:pPr>
            <a:r>
              <a:rPr lang="en-US" sz="1600"/>
              <a:t>3. The major advantage of https protocol is that a customer need not have a public key. Sensitive data is encrypted by SSL and customer need not worry about eavesdroppers stealing his or her credit card number during Internet transaction. </a:t>
            </a:r>
          </a:p>
          <a:p>
            <a:pPr>
              <a:lnSpc>
                <a:spcPct val="90000"/>
              </a:lnSpc>
              <a:buNone/>
            </a:pPr>
            <a:r>
              <a:rPr lang="en-US" sz="1600"/>
              <a:t>4. The whole transaction is automated. The customer, carries out the entire operation by clicks of the mouse button. Picking the encryption key, encryption; merchant authorization, etc., are all done by the https software (which has SSL underneath it). </a:t>
            </a:r>
          </a:p>
          <a:p>
            <a:pPr>
              <a:lnSpc>
                <a:spcPct val="90000"/>
              </a:lnSpc>
              <a:buNone/>
            </a:pPr>
            <a:r>
              <a:rPr lang="en-US" sz="1600"/>
              <a:t>5. If a customer uses http protocol instead, of https, he or she will be warned about the website not being secure and in many systems the transaction will not be accepted. </a:t>
            </a:r>
          </a:p>
          <a:p>
            <a:pPr>
              <a:lnSpc>
                <a:spcPct val="90000"/>
              </a:lnSpc>
              <a:buNone/>
            </a:pPr>
            <a:endParaRPr lang="en-US" sz="1600"/>
          </a:p>
        </p:txBody>
      </p:sp>
      <p:sp>
        <p:nvSpPr>
          <p:cNvPr id="2" name="Slide Number Placeholder 1">
            <a:extLst>
              <a:ext uri="{FF2B5EF4-FFF2-40B4-BE49-F238E27FC236}">
                <a16:creationId xmlns:a16="http://schemas.microsoft.com/office/drawing/2014/main" xmlns="" id="{24F9F770-6848-4E35-A658-9E9339BD29FF}"/>
              </a:ext>
            </a:extLst>
          </p:cNvPr>
          <p:cNvSpPr>
            <a:spLocks noGrp="1"/>
          </p:cNvSpPr>
          <p:nvPr>
            <p:ph type="sldNum" sz="quarter" idx="12"/>
          </p:nvPr>
        </p:nvSpPr>
        <p:spPr/>
        <p:txBody>
          <a:bodyPr/>
          <a:lstStyle/>
          <a:p>
            <a:fld id="{B6F15528-21DE-4FAA-801E-634DDDAF4B2B}" type="slidenum">
              <a:rPr lang="en-US" smtClean="0"/>
              <a:pPr/>
              <a:t>39</a:t>
            </a:fld>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xmlns="" id="{70DFC902-7D23-471A-B557-B6B6917D7A0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7" y="-5705"/>
            <a:ext cx="9143993" cy="169434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67638" y="637762"/>
            <a:ext cx="7416372" cy="900131"/>
          </a:xfrm>
        </p:spPr>
        <p:txBody>
          <a:bodyPr anchor="t">
            <a:normAutofit/>
          </a:bodyPr>
          <a:lstStyle/>
          <a:p>
            <a:pPr algn="l"/>
            <a:r>
              <a:rPr lang="en-US" sz="3500">
                <a:solidFill>
                  <a:schemeClr val="bg1"/>
                </a:solidFill>
              </a:rPr>
              <a:t>Benefit of E-Payment</a:t>
            </a:r>
          </a:p>
        </p:txBody>
      </p:sp>
      <p:sp>
        <p:nvSpPr>
          <p:cNvPr id="10" name="Rectangle 9">
            <a:extLst>
              <a:ext uri="{FF2B5EF4-FFF2-40B4-BE49-F238E27FC236}">
                <a16:creationId xmlns:a16="http://schemas.microsoft.com/office/drawing/2014/main" xmlns="" id="{A55D5633-D557-4DCA-982C-FF36EB7A1C0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1688641"/>
            <a:ext cx="9143992" cy="51693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xmlns="" id="{450D3AD2-FA80-415F-A9CE-54D884561CD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867638" y="2010758"/>
            <a:ext cx="342892"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866661" y="2217343"/>
            <a:ext cx="7410669" cy="3959619"/>
          </a:xfrm>
        </p:spPr>
        <p:txBody>
          <a:bodyPr>
            <a:normAutofit/>
          </a:bodyPr>
          <a:lstStyle/>
          <a:p>
            <a:pPr>
              <a:buNone/>
            </a:pPr>
            <a:r>
              <a:rPr lang="en-US" sz="2100"/>
              <a:t>An online store that accepts e-payment allows you to be open 24/7 </a:t>
            </a:r>
          </a:p>
          <a:p>
            <a:pPr lvl="1"/>
            <a:r>
              <a:rPr lang="en-US" sz="2100"/>
              <a:t> This is an important convenience for your customers. </a:t>
            </a:r>
          </a:p>
          <a:p>
            <a:pPr lvl="1"/>
            <a:r>
              <a:rPr lang="en-US" sz="2100"/>
              <a:t>It also means more revenues for you. </a:t>
            </a:r>
          </a:p>
          <a:p>
            <a:pPr lvl="1"/>
            <a:r>
              <a:rPr lang="en-US" sz="2100"/>
              <a:t> It may reduce your overhead costs since you don’t need to hire reception staff and people to take orders. </a:t>
            </a:r>
          </a:p>
          <a:p>
            <a:endParaRPr lang="en-US" sz="2100"/>
          </a:p>
        </p:txBody>
      </p:sp>
      <p:sp>
        <p:nvSpPr>
          <p:cNvPr id="4" name="Slide Number Placeholder 3">
            <a:extLst>
              <a:ext uri="{FF2B5EF4-FFF2-40B4-BE49-F238E27FC236}">
                <a16:creationId xmlns:a16="http://schemas.microsoft.com/office/drawing/2014/main" xmlns="" id="{084BA243-E94D-462D-9C34-99E4AF821BBB}"/>
              </a:ext>
            </a:extLst>
          </p:cNvPr>
          <p:cNvSpPr>
            <a:spLocks noGrp="1"/>
          </p:cNvSpPr>
          <p:nvPr>
            <p:ph type="sldNum" sz="quarter" idx="12"/>
          </p:nvPr>
        </p:nvSpPr>
        <p:spPr/>
        <p:txBody>
          <a:bodyPr/>
          <a:lstStyle/>
          <a:p>
            <a:fld id="{B6F15528-21DE-4FAA-801E-634DDDAF4B2B}" type="slidenum">
              <a:rPr lang="en-US" smtClean="0"/>
              <a:pPr/>
              <a:t>4</a:t>
            </a:fld>
            <a:endParaRPr lang="en-US"/>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xmlns="" id="{32BC26D8-82FB-445E-AA49-62A77D7C1EE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9144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xmlns="" id="{CB44330D-EA18-4254-AA95-EB49948539B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357759" y="480060"/>
            <a:ext cx="8428482"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p:cNvPicPr>
            <a:picLocks noChangeAspect="1" noChangeArrowheads="1"/>
          </p:cNvPicPr>
          <p:nvPr/>
        </p:nvPicPr>
        <p:blipFill>
          <a:blip r:embed="rId2"/>
          <a:stretch>
            <a:fillRect/>
          </a:stretch>
        </p:blipFill>
        <p:spPr bwMode="auto">
          <a:xfrm>
            <a:off x="482600" y="740220"/>
            <a:ext cx="8178799" cy="5377560"/>
          </a:xfrm>
          <a:prstGeom prst="rect">
            <a:avLst/>
          </a:prstGeom>
          <a:noFill/>
        </p:spPr>
      </p:pic>
      <p:sp>
        <p:nvSpPr>
          <p:cNvPr id="2" name="Slide Number Placeholder 1">
            <a:extLst>
              <a:ext uri="{FF2B5EF4-FFF2-40B4-BE49-F238E27FC236}">
                <a16:creationId xmlns:a16="http://schemas.microsoft.com/office/drawing/2014/main" xmlns="" id="{6D1F803D-B556-46C5-A4E0-989B1BF17D18}"/>
              </a:ext>
            </a:extLst>
          </p:cNvPr>
          <p:cNvSpPr>
            <a:spLocks noGrp="1"/>
          </p:cNvSpPr>
          <p:nvPr>
            <p:ph type="sldNum" sz="quarter" idx="12"/>
          </p:nvPr>
        </p:nvSpPr>
        <p:spPr/>
        <p:txBody>
          <a:bodyPr/>
          <a:lstStyle/>
          <a:p>
            <a:fld id="{B6F15528-21DE-4FAA-801E-634DDDAF4B2B}" type="slidenum">
              <a:rPr lang="en-US" smtClean="0"/>
              <a:pPr/>
              <a:t>40</a:t>
            </a:fld>
            <a:endParaRPr lang="en-US"/>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xmlns="" id="{1B15ED52-F352-441B-82BF-E0EA34836D0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xmlns="" id="{3B2E3793-BFE6-45A2-9B7B-E18844431C9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H="1">
            <a:off x="0" y="-1"/>
            <a:ext cx="9143997"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xmlns="" id="{BC4C4868-CB8F-4AF9-9CDB-8108F2C19B6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10800000" flipH="1">
            <a:off x="-2" y="0"/>
            <a:ext cx="6086479"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xmlns="" id="{375E0459-6403-40CD-989D-56A4407CA12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H="1">
            <a:off x="6086474" y="-1"/>
            <a:ext cx="3057523"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xmlns="" id="{53E5B1A8-3AC9-4BD1-9BBC-78CA94F2D1B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344512" y="-1"/>
            <a:ext cx="8799485"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028699" y="294538"/>
            <a:ext cx="7421963" cy="1033669"/>
          </a:xfrm>
        </p:spPr>
        <p:txBody>
          <a:bodyPr>
            <a:normAutofit/>
          </a:bodyPr>
          <a:lstStyle/>
          <a:p>
            <a:pPr>
              <a:lnSpc>
                <a:spcPct val="90000"/>
              </a:lnSpc>
            </a:pPr>
            <a:r>
              <a:rPr lang="en-US" sz="3200" b="1">
                <a:solidFill>
                  <a:srgbClr val="FFFFFF"/>
                </a:solidFill>
              </a:rPr>
              <a:t>Secure Electronic Transaction (SET) Protocol</a:t>
            </a:r>
            <a:endParaRPr lang="en-US" sz="3200">
              <a:solidFill>
                <a:srgbClr val="FFFFFF"/>
              </a:solidFill>
            </a:endParaRPr>
          </a:p>
        </p:txBody>
      </p:sp>
      <p:sp>
        <p:nvSpPr>
          <p:cNvPr id="3" name="Content Placeholder 2"/>
          <p:cNvSpPr>
            <a:spLocks noGrp="1"/>
          </p:cNvSpPr>
          <p:nvPr>
            <p:ph idx="1"/>
          </p:nvPr>
        </p:nvSpPr>
        <p:spPr>
          <a:xfrm>
            <a:off x="1028699" y="2318197"/>
            <a:ext cx="7293023" cy="3683358"/>
          </a:xfrm>
        </p:spPr>
        <p:txBody>
          <a:bodyPr anchor="ctr">
            <a:normAutofit/>
          </a:bodyPr>
          <a:lstStyle/>
          <a:p>
            <a:endParaRPr lang="en-US" sz="1700"/>
          </a:p>
          <a:p>
            <a:r>
              <a:rPr lang="en-US" sz="1700"/>
              <a:t>The Secure Electronic Transaction, abbreviated as SET, is a protocol designed specifically to secure credit card transactions over the Internet. It will ensure that credit card and associated payment order information travels safely and securely between the various involved parties on the Internet. </a:t>
            </a:r>
          </a:p>
          <a:p>
            <a:endParaRPr lang="en-US" sz="1700"/>
          </a:p>
          <a:p>
            <a:r>
              <a:rPr lang="en-US" sz="1700"/>
              <a:t>The two leading bankcard associations </a:t>
            </a:r>
            <a:r>
              <a:rPr lang="en-US" sz="1700" b="1"/>
              <a:t>Visa International and MasterCard International </a:t>
            </a:r>
            <a:r>
              <a:rPr lang="en-US" sz="1700"/>
              <a:t>with the cooperation from </a:t>
            </a:r>
            <a:r>
              <a:rPr lang="en-US" sz="1700" b="1"/>
              <a:t>Microsoft, Netscape, IBM </a:t>
            </a:r>
            <a:r>
              <a:rPr lang="en-US" sz="1700"/>
              <a:t>and many other leading technology companies around the world developed SET as a common standard to process card transactions on the Internet in 1996.</a:t>
            </a:r>
            <a:r>
              <a:rPr lang="en-US" sz="1700" b="1"/>
              <a:t> </a:t>
            </a:r>
          </a:p>
          <a:p>
            <a:endParaRPr lang="en-US" sz="1700"/>
          </a:p>
          <a:p>
            <a:endParaRPr lang="en-US" sz="1700"/>
          </a:p>
        </p:txBody>
      </p:sp>
      <p:sp>
        <p:nvSpPr>
          <p:cNvPr id="4" name="Slide Number Placeholder 3">
            <a:extLst>
              <a:ext uri="{FF2B5EF4-FFF2-40B4-BE49-F238E27FC236}">
                <a16:creationId xmlns:a16="http://schemas.microsoft.com/office/drawing/2014/main" xmlns="" id="{9B260554-CAA4-4E44-920E-1B3775C368A1}"/>
              </a:ext>
            </a:extLst>
          </p:cNvPr>
          <p:cNvSpPr>
            <a:spLocks noGrp="1"/>
          </p:cNvSpPr>
          <p:nvPr>
            <p:ph type="sldNum" sz="quarter" idx="12"/>
          </p:nvPr>
        </p:nvSpPr>
        <p:spPr/>
        <p:txBody>
          <a:bodyPr/>
          <a:lstStyle/>
          <a:p>
            <a:fld id="{B6F15528-21DE-4FAA-801E-634DDDAF4B2B}" type="slidenum">
              <a:rPr lang="en-US" smtClean="0"/>
              <a:pPr/>
              <a:t>41</a:t>
            </a:fld>
            <a:endParaRPr lang="en-US"/>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xmlns="" id="{1B15ED52-F352-441B-82BF-E0EA34836D0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xmlns="" id="{3B2E3793-BFE6-45A2-9B7B-E18844431C9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H="1">
            <a:off x="0" y="-1"/>
            <a:ext cx="9143997"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xmlns="" id="{BC4C4868-CB8F-4AF9-9CDB-8108F2C19B6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10800000" flipH="1">
            <a:off x="-2" y="0"/>
            <a:ext cx="6086479"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xmlns="" id="{375E0459-6403-40CD-989D-56A4407CA12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H="1">
            <a:off x="6086474" y="-1"/>
            <a:ext cx="3057523"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xmlns="" id="{53E5B1A8-3AC9-4BD1-9BBC-78CA94F2D1B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344512" y="-1"/>
            <a:ext cx="8799485"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028699" y="294538"/>
            <a:ext cx="7421963" cy="1033669"/>
          </a:xfrm>
        </p:spPr>
        <p:txBody>
          <a:bodyPr>
            <a:normAutofit/>
          </a:bodyPr>
          <a:lstStyle/>
          <a:p>
            <a:r>
              <a:rPr lang="en-US" sz="3500">
                <a:solidFill>
                  <a:srgbClr val="FFFFFF"/>
                </a:solidFill>
              </a:rPr>
              <a:t>SET (Continue…)</a:t>
            </a:r>
          </a:p>
        </p:txBody>
      </p:sp>
      <p:sp>
        <p:nvSpPr>
          <p:cNvPr id="3" name="Content Placeholder 2"/>
          <p:cNvSpPr>
            <a:spLocks noGrp="1"/>
          </p:cNvSpPr>
          <p:nvPr>
            <p:ph idx="1"/>
          </p:nvPr>
        </p:nvSpPr>
        <p:spPr>
          <a:xfrm>
            <a:off x="1028699" y="2318197"/>
            <a:ext cx="7293023" cy="3683358"/>
          </a:xfrm>
        </p:spPr>
        <p:txBody>
          <a:bodyPr anchor="ctr">
            <a:normAutofit/>
          </a:bodyPr>
          <a:lstStyle/>
          <a:p>
            <a:endParaRPr lang="en-US" sz="1700"/>
          </a:p>
          <a:p>
            <a:r>
              <a:rPr lang="en-US" sz="1700"/>
              <a:t>The SET protocol is designed to operate both in real time, as on the World Wide Web, and in a store-and-forward environment, such as e-mail. </a:t>
            </a:r>
          </a:p>
          <a:p>
            <a:r>
              <a:rPr lang="en-US" sz="1700"/>
              <a:t>Like other encrypting protocols, SET uses a combination of public and private key cryptography to establish involved parties’ identity and to ensure payment data security. </a:t>
            </a:r>
          </a:p>
          <a:p>
            <a:r>
              <a:rPr lang="en-US" sz="1700"/>
              <a:t> SET employs digital signatures to enable merchants to verify the identity of buyers. It also protects buyers by enabling their credit card number to be transferred directly to the credit card issuer for verification and billing without revealing the number to the merchant. </a:t>
            </a:r>
          </a:p>
          <a:p>
            <a:endParaRPr lang="en-US" sz="1700"/>
          </a:p>
        </p:txBody>
      </p:sp>
      <p:sp>
        <p:nvSpPr>
          <p:cNvPr id="4" name="Slide Number Placeholder 3">
            <a:extLst>
              <a:ext uri="{FF2B5EF4-FFF2-40B4-BE49-F238E27FC236}">
                <a16:creationId xmlns:a16="http://schemas.microsoft.com/office/drawing/2014/main" xmlns="" id="{E40C2B02-130B-4870-9E89-BA489CC86337}"/>
              </a:ext>
            </a:extLst>
          </p:cNvPr>
          <p:cNvSpPr>
            <a:spLocks noGrp="1"/>
          </p:cNvSpPr>
          <p:nvPr>
            <p:ph type="sldNum" sz="quarter" idx="12"/>
          </p:nvPr>
        </p:nvSpPr>
        <p:spPr/>
        <p:txBody>
          <a:bodyPr/>
          <a:lstStyle/>
          <a:p>
            <a:fld id="{B6F15528-21DE-4FAA-801E-634DDDAF4B2B}" type="slidenum">
              <a:rPr lang="en-US" smtClean="0"/>
              <a:pPr/>
              <a:t>42</a:t>
            </a:fld>
            <a:endParaRPr lang="en-US"/>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xmlns="" id="{488333BA-AE6E-427A-9B16-A39C8073F4E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9141714"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xmlns="" id="{F98ED85F-DCEE-4B50-802E-71A6E3E12B0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ltGray">
          <a:xfrm>
            <a:off x="241173" y="320040"/>
            <a:ext cx="8661654" cy="6217920"/>
          </a:xfrm>
          <a:prstGeom prst="rect">
            <a:avLst/>
          </a:prstGeom>
          <a:solidFill>
            <a:schemeClr val="bg1"/>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28650" y="631825"/>
            <a:ext cx="7886700" cy="1325563"/>
          </a:xfrm>
        </p:spPr>
        <p:txBody>
          <a:bodyPr>
            <a:normAutofit/>
          </a:bodyPr>
          <a:lstStyle/>
          <a:p>
            <a:r>
              <a:rPr lang="en-US" b="1" dirty="0"/>
              <a:t>Phases of SET Protocol</a:t>
            </a:r>
            <a:endParaRPr lang="en-US" dirty="0"/>
          </a:p>
        </p:txBody>
      </p:sp>
      <p:sp>
        <p:nvSpPr>
          <p:cNvPr id="3" name="Content Placeholder 2"/>
          <p:cNvSpPr>
            <a:spLocks noGrp="1"/>
          </p:cNvSpPr>
          <p:nvPr>
            <p:ph idx="1"/>
          </p:nvPr>
        </p:nvSpPr>
        <p:spPr>
          <a:xfrm>
            <a:off x="628650" y="2057400"/>
            <a:ext cx="7886700" cy="3871762"/>
          </a:xfrm>
        </p:spPr>
        <p:txBody>
          <a:bodyPr>
            <a:normAutofit/>
          </a:bodyPr>
          <a:lstStyle/>
          <a:p>
            <a:pPr>
              <a:lnSpc>
                <a:spcPct val="90000"/>
              </a:lnSpc>
              <a:buNone/>
            </a:pPr>
            <a:r>
              <a:rPr lang="en-US" sz="1800"/>
              <a:t>SET protocol has four phases: </a:t>
            </a:r>
          </a:p>
          <a:p>
            <a:pPr>
              <a:lnSpc>
                <a:spcPct val="90000"/>
              </a:lnSpc>
            </a:pPr>
            <a:r>
              <a:rPr lang="en-US" sz="1800" b="1"/>
              <a:t>Initiation: </a:t>
            </a:r>
          </a:p>
          <a:p>
            <a:pPr>
              <a:lnSpc>
                <a:spcPct val="90000"/>
              </a:lnSpc>
              <a:buNone/>
            </a:pPr>
            <a:r>
              <a:rPr lang="en-US" sz="1800"/>
              <a:t>            First, the cardholder sends a purchase initiation request to the merchant for initializing the payment. Then the merchant returns a response message to the cardholder. </a:t>
            </a:r>
          </a:p>
          <a:p>
            <a:pPr>
              <a:lnSpc>
                <a:spcPct val="90000"/>
              </a:lnSpc>
            </a:pPr>
            <a:r>
              <a:rPr lang="en-US" sz="1800"/>
              <a:t> </a:t>
            </a:r>
            <a:r>
              <a:rPr lang="en-US" sz="1800" b="1"/>
              <a:t>Purchase: </a:t>
            </a:r>
          </a:p>
          <a:p>
            <a:pPr>
              <a:lnSpc>
                <a:spcPct val="90000"/>
              </a:lnSpc>
              <a:buNone/>
            </a:pPr>
            <a:r>
              <a:rPr lang="en-US" sz="1800"/>
              <a:t>           In the second phase, the cardholder sends the purchase order together with the payment instruction to the merchant. </a:t>
            </a:r>
          </a:p>
          <a:p>
            <a:pPr>
              <a:lnSpc>
                <a:spcPct val="90000"/>
              </a:lnSpc>
              <a:buNone/>
            </a:pPr>
            <a:r>
              <a:rPr lang="en-US" sz="1800"/>
              <a:t> </a:t>
            </a:r>
            <a:r>
              <a:rPr lang="en-US" sz="1800" b="1"/>
              <a:t>Authorization: </a:t>
            </a:r>
          </a:p>
          <a:p>
            <a:pPr>
              <a:lnSpc>
                <a:spcPct val="90000"/>
              </a:lnSpc>
              <a:buNone/>
            </a:pPr>
            <a:r>
              <a:rPr lang="en-US" sz="1800"/>
              <a:t>           In the third phase, the merchant obtains the authorization from the issuer via the payment gateway. </a:t>
            </a:r>
          </a:p>
          <a:p>
            <a:pPr>
              <a:lnSpc>
                <a:spcPct val="90000"/>
              </a:lnSpc>
              <a:buNone/>
            </a:pPr>
            <a:r>
              <a:rPr lang="en-US" sz="1800" b="1"/>
              <a:t>Capture: </a:t>
            </a:r>
          </a:p>
          <a:p>
            <a:pPr>
              <a:lnSpc>
                <a:spcPct val="90000"/>
              </a:lnSpc>
              <a:buNone/>
            </a:pPr>
            <a:r>
              <a:rPr lang="en-US" sz="1800"/>
              <a:t>        Finally, the merchant requests a money transfer to its account.</a:t>
            </a:r>
          </a:p>
        </p:txBody>
      </p:sp>
      <p:sp>
        <p:nvSpPr>
          <p:cNvPr id="4" name="Slide Number Placeholder 3">
            <a:extLst>
              <a:ext uri="{FF2B5EF4-FFF2-40B4-BE49-F238E27FC236}">
                <a16:creationId xmlns:a16="http://schemas.microsoft.com/office/drawing/2014/main" xmlns="" id="{0A999BB0-8ACA-491D-8110-09AC6209245E}"/>
              </a:ext>
            </a:extLst>
          </p:cNvPr>
          <p:cNvSpPr>
            <a:spLocks noGrp="1"/>
          </p:cNvSpPr>
          <p:nvPr>
            <p:ph type="sldNum" sz="quarter" idx="12"/>
          </p:nvPr>
        </p:nvSpPr>
        <p:spPr/>
        <p:txBody>
          <a:bodyPr/>
          <a:lstStyle/>
          <a:p>
            <a:fld id="{B6F15528-21DE-4FAA-801E-634DDDAF4B2B}" type="slidenum">
              <a:rPr lang="en-US" smtClean="0"/>
              <a:pPr/>
              <a:t>43</a:t>
            </a:fld>
            <a:endParaRPr lang="en-US"/>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xmlns="" id="{488333BA-AE6E-427A-9B16-A39C8073F4E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9141714"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xmlns="" id="{F98ED85F-DCEE-4B50-802E-71A6E3E12B0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ltGray">
          <a:xfrm>
            <a:off x="241173" y="320040"/>
            <a:ext cx="8661654" cy="6217920"/>
          </a:xfrm>
          <a:prstGeom prst="rect">
            <a:avLst/>
          </a:prstGeom>
          <a:solidFill>
            <a:schemeClr val="bg1"/>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28650" y="631825"/>
            <a:ext cx="7886700" cy="1325563"/>
          </a:xfrm>
        </p:spPr>
        <p:txBody>
          <a:bodyPr>
            <a:normAutofit/>
          </a:bodyPr>
          <a:lstStyle/>
          <a:p>
            <a:pPr>
              <a:lnSpc>
                <a:spcPct val="90000"/>
              </a:lnSpc>
            </a:pPr>
            <a:r>
              <a:rPr lang="en-US" b="1" dirty="0"/>
              <a:t>Credit card transactions using SET protocol</a:t>
            </a:r>
            <a:endParaRPr lang="en-US"/>
          </a:p>
        </p:txBody>
      </p:sp>
      <p:sp>
        <p:nvSpPr>
          <p:cNvPr id="3" name="Content Placeholder 2"/>
          <p:cNvSpPr>
            <a:spLocks noGrp="1"/>
          </p:cNvSpPr>
          <p:nvPr>
            <p:ph idx="1"/>
          </p:nvPr>
        </p:nvSpPr>
        <p:spPr>
          <a:xfrm>
            <a:off x="628650" y="2057400"/>
            <a:ext cx="7886700" cy="3871762"/>
          </a:xfrm>
        </p:spPr>
        <p:txBody>
          <a:bodyPr>
            <a:normAutofit/>
          </a:bodyPr>
          <a:lstStyle/>
          <a:p>
            <a:pPr>
              <a:lnSpc>
                <a:spcPct val="90000"/>
              </a:lnSpc>
              <a:buNone/>
            </a:pPr>
            <a:r>
              <a:rPr lang="en-US" sz="1900"/>
              <a:t>The SET protocol involves four parties: </a:t>
            </a:r>
          </a:p>
          <a:p>
            <a:pPr lvl="1">
              <a:lnSpc>
                <a:spcPct val="90000"/>
              </a:lnSpc>
              <a:buNone/>
            </a:pPr>
            <a:r>
              <a:rPr lang="en-US" sz="1900"/>
              <a:t>(i) the </a:t>
            </a:r>
            <a:r>
              <a:rPr lang="en-US" sz="1900" b="1"/>
              <a:t>cardholder (customer), </a:t>
            </a:r>
          </a:p>
          <a:p>
            <a:pPr lvl="1">
              <a:lnSpc>
                <a:spcPct val="90000"/>
              </a:lnSpc>
              <a:buNone/>
            </a:pPr>
            <a:r>
              <a:rPr lang="en-US" sz="1900"/>
              <a:t>(ii) the </a:t>
            </a:r>
            <a:r>
              <a:rPr lang="en-US" sz="1900" b="1"/>
              <a:t>merchant, </a:t>
            </a:r>
          </a:p>
          <a:p>
            <a:pPr lvl="1">
              <a:lnSpc>
                <a:spcPct val="90000"/>
              </a:lnSpc>
              <a:buNone/>
            </a:pPr>
            <a:r>
              <a:rPr lang="en-US" sz="1900"/>
              <a:t>(iii) the </a:t>
            </a:r>
            <a:r>
              <a:rPr lang="en-US" sz="1900" b="1"/>
              <a:t>bank that issues the credit card (Issuer or issuing bank), </a:t>
            </a:r>
          </a:p>
          <a:p>
            <a:pPr lvl="1">
              <a:lnSpc>
                <a:spcPct val="90000"/>
              </a:lnSpc>
              <a:buNone/>
            </a:pPr>
            <a:r>
              <a:rPr lang="en-US" sz="1900"/>
              <a:t>(iv) the </a:t>
            </a:r>
            <a:r>
              <a:rPr lang="en-US" sz="1900" b="1"/>
              <a:t>merchant's bank (Acquirer or acquiring bank). </a:t>
            </a:r>
          </a:p>
          <a:p>
            <a:pPr>
              <a:lnSpc>
                <a:spcPct val="90000"/>
              </a:lnSpc>
            </a:pPr>
            <a:r>
              <a:rPr lang="en-US" sz="1900"/>
              <a:t> Credit card transactions using SET protocol are carried out as follows: </a:t>
            </a:r>
          </a:p>
          <a:p>
            <a:pPr>
              <a:lnSpc>
                <a:spcPct val="90000"/>
              </a:lnSpc>
              <a:buNone/>
            </a:pPr>
            <a:r>
              <a:rPr lang="en-US" sz="1900" b="1"/>
              <a:t>1. The customer and the merchant negotiate a transaction: </a:t>
            </a:r>
          </a:p>
          <a:p>
            <a:pPr lvl="1">
              <a:lnSpc>
                <a:spcPct val="90000"/>
              </a:lnSpc>
              <a:buFont typeface="Wingdings" pitchFamily="2" charset="2"/>
              <a:buChar char="Ø"/>
            </a:pPr>
            <a:r>
              <a:rPr lang="en-US" sz="1900"/>
              <a:t>The customer's PC and merchant's server exchange their certified public keys. </a:t>
            </a:r>
          </a:p>
          <a:p>
            <a:pPr lvl="1">
              <a:lnSpc>
                <a:spcPct val="90000"/>
              </a:lnSpc>
              <a:buFont typeface="Wingdings" pitchFamily="2" charset="2"/>
              <a:buChar char="Ø"/>
            </a:pPr>
            <a:r>
              <a:rPr lang="en-US" sz="1900"/>
              <a:t>The merchant also sends acquirer's public key to the customer. </a:t>
            </a:r>
          </a:p>
          <a:p>
            <a:pPr lvl="1">
              <a:lnSpc>
                <a:spcPct val="90000"/>
              </a:lnSpc>
              <a:buFont typeface="Wingdings" pitchFamily="2" charset="2"/>
              <a:buChar char="Ø"/>
            </a:pPr>
            <a:r>
              <a:rPr lang="en-US" sz="1900"/>
              <a:t>They also negotiate the type of public key encryption and the hashing function to be used. </a:t>
            </a:r>
          </a:p>
          <a:p>
            <a:pPr>
              <a:lnSpc>
                <a:spcPct val="90000"/>
              </a:lnSpc>
              <a:buNone/>
            </a:pPr>
            <a:endParaRPr lang="en-US" sz="1900"/>
          </a:p>
        </p:txBody>
      </p:sp>
      <p:sp>
        <p:nvSpPr>
          <p:cNvPr id="4" name="Slide Number Placeholder 3">
            <a:extLst>
              <a:ext uri="{FF2B5EF4-FFF2-40B4-BE49-F238E27FC236}">
                <a16:creationId xmlns:a16="http://schemas.microsoft.com/office/drawing/2014/main" xmlns="" id="{DD202F13-2CA4-4312-B2B3-2FF8E8544862}"/>
              </a:ext>
            </a:extLst>
          </p:cNvPr>
          <p:cNvSpPr>
            <a:spLocks noGrp="1"/>
          </p:cNvSpPr>
          <p:nvPr>
            <p:ph type="sldNum" sz="quarter" idx="12"/>
          </p:nvPr>
        </p:nvSpPr>
        <p:spPr/>
        <p:txBody>
          <a:bodyPr/>
          <a:lstStyle/>
          <a:p>
            <a:fld id="{B6F15528-21DE-4FAA-801E-634DDDAF4B2B}" type="slidenum">
              <a:rPr lang="en-US" smtClean="0"/>
              <a:pPr/>
              <a:t>44</a:t>
            </a:fld>
            <a:endParaRPr lang="en-US"/>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xmlns="" id="{09588DA8-065E-4F6F-8EFD-43104AB2E0C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xmlns="" id="{C4285719-470E-454C-AF62-8323075F1F5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9141714"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xmlns="" id="{CD9FE4EF-C4D8-49A0-B2FF-81D8DB7D8A2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flipH="1">
            <a:off x="-1914813" y="1914812"/>
            <a:ext cx="6858000" cy="3028377"/>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xmlns="" id="{4300840D-0A0B-4512-BACA-B439D5B9C57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flipH="1">
            <a:off x="-1914814" y="1924949"/>
            <a:ext cx="6857999" cy="302837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xmlns="" id="{D2B78728-A580-49A7-84F9-6EF6F583ADE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flipH="1">
            <a:off x="263195" y="4092815"/>
            <a:ext cx="2501979" cy="302838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xmlns="" id="{38FAA1A1-D861-433F-88FA-1E9D6FD31D1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20635413">
            <a:off x="-376302" y="969718"/>
            <a:ext cx="292526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xmlns="" id="{8D71EDA1-87BF-4D5D-AB79-F346FD19278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flipH="1">
            <a:off x="-1914820" y="1904672"/>
            <a:ext cx="6858003" cy="3028376"/>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50041" y="586855"/>
            <a:ext cx="2401025" cy="3387497"/>
          </a:xfrm>
        </p:spPr>
        <p:txBody>
          <a:bodyPr anchor="b">
            <a:normAutofit/>
          </a:bodyPr>
          <a:lstStyle/>
          <a:p>
            <a:pPr algn="r"/>
            <a:r>
              <a:rPr lang="en-US" sz="3500">
                <a:solidFill>
                  <a:srgbClr val="FFFFFF"/>
                </a:solidFill>
              </a:rPr>
              <a:t>Continue..</a:t>
            </a:r>
          </a:p>
        </p:txBody>
      </p:sp>
      <p:sp>
        <p:nvSpPr>
          <p:cNvPr id="3" name="Content Placeholder 2"/>
          <p:cNvSpPr>
            <a:spLocks noGrp="1"/>
          </p:cNvSpPr>
          <p:nvPr>
            <p:ph idx="1"/>
          </p:nvPr>
        </p:nvSpPr>
        <p:spPr>
          <a:xfrm>
            <a:off x="3607694" y="649480"/>
            <a:ext cx="4916510" cy="5546047"/>
          </a:xfrm>
        </p:spPr>
        <p:txBody>
          <a:bodyPr anchor="ctr">
            <a:normAutofit/>
          </a:bodyPr>
          <a:lstStyle/>
          <a:p>
            <a:pPr>
              <a:buNone/>
            </a:pPr>
            <a:r>
              <a:rPr lang="en-US" sz="1700" b="1"/>
              <a:t>2. The customer sends the order and payment information to the merchant: </a:t>
            </a:r>
          </a:p>
          <a:p>
            <a:pPr lvl="1">
              <a:buFont typeface="Wingdings" pitchFamily="2" charset="2"/>
              <a:buChar char="Ø"/>
            </a:pPr>
            <a:r>
              <a:rPr lang="en-US" sz="1700"/>
              <a:t>The customer browses the merchant's web site. He/she goes through the various goods and services on display and decides to buy something. </a:t>
            </a:r>
          </a:p>
          <a:p>
            <a:pPr lvl="1">
              <a:buFont typeface="Wingdings" pitchFamily="2" charset="2"/>
              <a:buChar char="Ø"/>
            </a:pPr>
            <a:r>
              <a:rPr lang="en-US" sz="1700"/>
              <a:t>Then, he/she fills the purchase order, amount payable and credit card number in his or her PC. </a:t>
            </a:r>
          </a:p>
          <a:p>
            <a:r>
              <a:rPr lang="en-US" sz="1700"/>
              <a:t> SET Software in customer’s PC creates two messages: </a:t>
            </a:r>
          </a:p>
          <a:p>
            <a:pPr lvl="1">
              <a:buFont typeface="Wingdings" pitchFamily="2" charset="2"/>
              <a:buChar char="Ø"/>
            </a:pPr>
            <a:r>
              <a:rPr lang="en-US" sz="1700" b="1"/>
              <a:t>Purchase Order and Amount (POA)</a:t>
            </a:r>
            <a:r>
              <a:rPr lang="en-US" sz="1700"/>
              <a:t>, which is encrypted using merchant's public key and </a:t>
            </a:r>
          </a:p>
          <a:p>
            <a:pPr lvl="1">
              <a:buFont typeface="Wingdings" pitchFamily="2" charset="2"/>
              <a:buChar char="Ø"/>
            </a:pPr>
            <a:r>
              <a:rPr lang="en-US" sz="1700"/>
              <a:t> </a:t>
            </a:r>
            <a:r>
              <a:rPr lang="en-US" sz="1700" b="1"/>
              <a:t>Credit Card number and Amount (CCA)</a:t>
            </a:r>
            <a:r>
              <a:rPr lang="en-US" sz="1700"/>
              <a:t>, which is encrypted with acquirer's public key. This prevents the merchant from peeking at the credit card number or the bank from peeking at the order information. </a:t>
            </a:r>
          </a:p>
          <a:p>
            <a:endParaRPr lang="en-US" sz="1700"/>
          </a:p>
          <a:p>
            <a:endParaRPr lang="en-US" sz="1700"/>
          </a:p>
        </p:txBody>
      </p:sp>
      <p:sp>
        <p:nvSpPr>
          <p:cNvPr id="4" name="Slide Number Placeholder 3">
            <a:extLst>
              <a:ext uri="{FF2B5EF4-FFF2-40B4-BE49-F238E27FC236}">
                <a16:creationId xmlns:a16="http://schemas.microsoft.com/office/drawing/2014/main" xmlns="" id="{4CF67AEE-6CF0-4781-AE6C-2EB6168182BF}"/>
              </a:ext>
            </a:extLst>
          </p:cNvPr>
          <p:cNvSpPr>
            <a:spLocks noGrp="1"/>
          </p:cNvSpPr>
          <p:nvPr>
            <p:ph type="sldNum" sz="quarter" idx="12"/>
          </p:nvPr>
        </p:nvSpPr>
        <p:spPr/>
        <p:txBody>
          <a:bodyPr/>
          <a:lstStyle/>
          <a:p>
            <a:fld id="{B6F15528-21DE-4FAA-801E-634DDDAF4B2B}" type="slidenum">
              <a:rPr lang="en-US" smtClean="0"/>
              <a:pPr/>
              <a:t>45</a:t>
            </a:fld>
            <a:endParaRPr lang="en-US"/>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xmlns="" id="{09588DA8-065E-4F6F-8EFD-43104AB2E0C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xmlns="" id="{C4285719-470E-454C-AF62-8323075F1F5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9141714"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xmlns="" id="{CD9FE4EF-C4D8-49A0-B2FF-81D8DB7D8A2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flipH="1">
            <a:off x="-1914813" y="1914812"/>
            <a:ext cx="6858000" cy="3028377"/>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xmlns="" id="{4300840D-0A0B-4512-BACA-B439D5B9C57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flipH="1">
            <a:off x="-1914814" y="1924949"/>
            <a:ext cx="6857999" cy="302837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xmlns="" id="{D2B78728-A580-49A7-84F9-6EF6F583ADE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flipH="1">
            <a:off x="263195" y="4092815"/>
            <a:ext cx="2501979" cy="302838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xmlns="" id="{38FAA1A1-D861-433F-88FA-1E9D6FD31D1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20635413">
            <a:off x="-376302" y="969718"/>
            <a:ext cx="292526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xmlns="" id="{8D71EDA1-87BF-4D5D-AB79-F346FD19278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flipH="1">
            <a:off x="-1914820" y="1904672"/>
            <a:ext cx="6858003" cy="3028376"/>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50041" y="586855"/>
            <a:ext cx="2401025" cy="3387497"/>
          </a:xfrm>
        </p:spPr>
        <p:txBody>
          <a:bodyPr anchor="b">
            <a:normAutofit/>
          </a:bodyPr>
          <a:lstStyle/>
          <a:p>
            <a:pPr algn="r"/>
            <a:r>
              <a:rPr lang="en-US" sz="3500">
                <a:solidFill>
                  <a:srgbClr val="FFFFFF"/>
                </a:solidFill>
              </a:rPr>
              <a:t>Continue…</a:t>
            </a:r>
          </a:p>
        </p:txBody>
      </p:sp>
      <p:sp>
        <p:nvSpPr>
          <p:cNvPr id="3" name="Content Placeholder 2"/>
          <p:cNvSpPr>
            <a:spLocks noGrp="1"/>
          </p:cNvSpPr>
          <p:nvPr>
            <p:ph idx="1"/>
          </p:nvPr>
        </p:nvSpPr>
        <p:spPr>
          <a:xfrm>
            <a:off x="3607694" y="649480"/>
            <a:ext cx="4916510" cy="5546047"/>
          </a:xfrm>
        </p:spPr>
        <p:txBody>
          <a:bodyPr anchor="ctr">
            <a:normAutofit/>
          </a:bodyPr>
          <a:lstStyle/>
          <a:p>
            <a:pPr>
              <a:lnSpc>
                <a:spcPct val="90000"/>
              </a:lnSpc>
            </a:pPr>
            <a:r>
              <a:rPr lang="en-US" sz="1400"/>
              <a:t>The software now computes a hash of the POA (termed as POH) and a hash of the CCA (termed as CCH). </a:t>
            </a:r>
          </a:p>
          <a:p>
            <a:pPr>
              <a:lnSpc>
                <a:spcPct val="90000"/>
              </a:lnSpc>
            </a:pPr>
            <a:r>
              <a:rPr lang="en-US" sz="1400"/>
              <a:t>It then signs POH and CCH jointly with the customer's private key. This creates a "dual signature" </a:t>
            </a:r>
            <a:r>
              <a:rPr lang="en-US" sz="1400" b="1"/>
              <a:t>DS</a:t>
            </a:r>
            <a:r>
              <a:rPr lang="en-US" sz="1400"/>
              <a:t> that allows both merchant and merchant's bank to validate the integrity of POA and CCA. </a:t>
            </a:r>
          </a:p>
          <a:p>
            <a:pPr>
              <a:lnSpc>
                <a:spcPct val="90000"/>
              </a:lnSpc>
            </a:pPr>
            <a:r>
              <a:rPr lang="en-US" sz="1400"/>
              <a:t>The customer sends POA, CCH, POH and DS to the merchant. The merchant verifies signature and proceeds further if the signature is OK. </a:t>
            </a:r>
          </a:p>
          <a:p>
            <a:pPr>
              <a:lnSpc>
                <a:spcPct val="90000"/>
              </a:lnSpc>
            </a:pPr>
            <a:endParaRPr lang="en-US" sz="1400"/>
          </a:p>
          <a:p>
            <a:pPr>
              <a:lnSpc>
                <a:spcPct val="90000"/>
              </a:lnSpc>
              <a:buNone/>
            </a:pPr>
            <a:r>
              <a:rPr lang="en-US" sz="1400" b="1"/>
              <a:t>3. The merchant forwards encrypted CCA, POH and DS to the acquirer. </a:t>
            </a:r>
          </a:p>
          <a:p>
            <a:pPr>
              <a:lnSpc>
                <a:spcPct val="90000"/>
              </a:lnSpc>
              <a:buNone/>
            </a:pPr>
            <a:r>
              <a:rPr lang="en-US" sz="1400" b="1"/>
              <a:t>4. The acquirer forwards it to the customer's bank. </a:t>
            </a:r>
          </a:p>
          <a:p>
            <a:pPr>
              <a:lnSpc>
                <a:spcPct val="90000"/>
              </a:lnSpc>
              <a:buNone/>
            </a:pPr>
            <a:r>
              <a:rPr lang="en-US" sz="1400" b="1"/>
              <a:t>5. The customer's bank checks the validity of the card (i.e., credit card number, credit available and the dual signature of the customer). The result of verification is sent to the acquirer. </a:t>
            </a:r>
          </a:p>
          <a:p>
            <a:pPr>
              <a:lnSpc>
                <a:spcPct val="90000"/>
              </a:lnSpc>
              <a:buNone/>
            </a:pPr>
            <a:r>
              <a:rPr lang="en-US" sz="1400" b="1"/>
              <a:t>6. The acquirer in turn approves or rejects the transaction and informs the merchant. It credits the merchant’s account with purchase amount minus commission. </a:t>
            </a:r>
          </a:p>
          <a:p>
            <a:pPr>
              <a:lnSpc>
                <a:spcPct val="90000"/>
              </a:lnSpc>
              <a:buNone/>
            </a:pPr>
            <a:r>
              <a:rPr lang="en-US" sz="1400" b="1"/>
              <a:t>7. The merchant approves the order and sends to the customer the shipping details. </a:t>
            </a:r>
          </a:p>
          <a:p>
            <a:pPr>
              <a:lnSpc>
                <a:spcPct val="90000"/>
              </a:lnSpc>
              <a:buNone/>
            </a:pPr>
            <a:r>
              <a:rPr lang="en-US" sz="1400" b="1"/>
              <a:t>8. At the end of the month, the issuing bank (customer’s bank) sends a consolidated bill to the customer. </a:t>
            </a:r>
          </a:p>
          <a:p>
            <a:pPr>
              <a:lnSpc>
                <a:spcPct val="90000"/>
              </a:lnSpc>
            </a:pPr>
            <a:endParaRPr lang="en-US" sz="1400"/>
          </a:p>
        </p:txBody>
      </p:sp>
      <p:sp>
        <p:nvSpPr>
          <p:cNvPr id="4" name="Slide Number Placeholder 3">
            <a:extLst>
              <a:ext uri="{FF2B5EF4-FFF2-40B4-BE49-F238E27FC236}">
                <a16:creationId xmlns:a16="http://schemas.microsoft.com/office/drawing/2014/main" xmlns="" id="{88BCF1ED-9EAE-41D7-A9AB-EE3F97A0D853}"/>
              </a:ext>
            </a:extLst>
          </p:cNvPr>
          <p:cNvSpPr>
            <a:spLocks noGrp="1"/>
          </p:cNvSpPr>
          <p:nvPr>
            <p:ph type="sldNum" sz="quarter" idx="12"/>
          </p:nvPr>
        </p:nvSpPr>
        <p:spPr/>
        <p:txBody>
          <a:bodyPr/>
          <a:lstStyle/>
          <a:p>
            <a:fld id="{B6F15528-21DE-4FAA-801E-634DDDAF4B2B}" type="slidenum">
              <a:rPr lang="en-US" smtClean="0"/>
              <a:pPr/>
              <a:t>46</a:t>
            </a:fld>
            <a:endParaRPr lang="en-US"/>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xmlns="" id="{32BC26D8-82FB-445E-AA49-62A77D7C1EE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9144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xmlns="" id="{CB44330D-EA18-4254-AA95-EB49948539B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357759" y="480060"/>
            <a:ext cx="8428482"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p:cNvPicPr>
            <a:picLocks noChangeAspect="1" noChangeArrowheads="1"/>
          </p:cNvPicPr>
          <p:nvPr/>
        </p:nvPicPr>
        <p:blipFill>
          <a:blip r:embed="rId2"/>
          <a:stretch>
            <a:fillRect/>
          </a:stretch>
        </p:blipFill>
        <p:spPr bwMode="auto">
          <a:xfrm>
            <a:off x="482600" y="924243"/>
            <a:ext cx="8178799" cy="5009514"/>
          </a:xfrm>
          <a:prstGeom prst="rect">
            <a:avLst/>
          </a:prstGeom>
          <a:noFill/>
        </p:spPr>
      </p:pic>
      <p:sp>
        <p:nvSpPr>
          <p:cNvPr id="2" name="Slide Number Placeholder 1">
            <a:extLst>
              <a:ext uri="{FF2B5EF4-FFF2-40B4-BE49-F238E27FC236}">
                <a16:creationId xmlns:a16="http://schemas.microsoft.com/office/drawing/2014/main" xmlns="" id="{AAB64D7D-55C4-4485-BF0F-D70198C5F767}"/>
              </a:ext>
            </a:extLst>
          </p:cNvPr>
          <p:cNvSpPr>
            <a:spLocks noGrp="1"/>
          </p:cNvSpPr>
          <p:nvPr>
            <p:ph type="sldNum" sz="quarter" idx="12"/>
          </p:nvPr>
        </p:nvSpPr>
        <p:spPr/>
        <p:txBody>
          <a:bodyPr/>
          <a:lstStyle/>
          <a:p>
            <a:fld id="{B6F15528-21DE-4FAA-801E-634DDDAF4B2B}" type="slidenum">
              <a:rPr lang="en-US" smtClean="0"/>
              <a:pPr/>
              <a:t>47</a:t>
            </a:fld>
            <a:endParaRPr lang="en-US"/>
          </a:p>
        </p:txBody>
      </p:sp>
    </p:spTree>
    <p:extLst>
      <p:ext uri="{BB962C8B-B14F-4D97-AF65-F5344CB8AC3E}">
        <p14:creationId xmlns:p14="http://schemas.microsoft.com/office/powerpoint/2010/main" val="228913139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xmlns="" id="{42285737-90EE-47DC-AC80-8AE156B1196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V="1">
            <a:off x="0" y="-1"/>
            <a:ext cx="3302781" cy="6858001"/>
          </a:xfrm>
          <a:custGeom>
            <a:avLst/>
            <a:gdLst>
              <a:gd name="connsiteX0" fmla="*/ 3223890 w 4403709"/>
              <a:gd name="connsiteY0" fmla="*/ 6858001 h 6858001"/>
              <a:gd name="connsiteX1" fmla="*/ 4101908 w 4403709"/>
              <a:gd name="connsiteY1" fmla="*/ 6858001 h 6858001"/>
              <a:gd name="connsiteX2" fmla="*/ 3254950 w 4403709"/>
              <a:gd name="connsiteY2" fmla="*/ 1599356 h 6858001"/>
              <a:gd name="connsiteX3" fmla="*/ 3254950 w 4403709"/>
              <a:gd name="connsiteY3" fmla="*/ 1594062 h 6858001"/>
              <a:gd name="connsiteX4" fmla="*/ 4403709 w 4403709"/>
              <a:gd name="connsiteY4" fmla="*/ 0 h 6858001"/>
              <a:gd name="connsiteX5" fmla="*/ 3254950 w 4403709"/>
              <a:gd name="connsiteY5" fmla="*/ 0 h 6858001"/>
              <a:gd name="connsiteX6" fmla="*/ 2903520 w 4403709"/>
              <a:gd name="connsiteY6" fmla="*/ 0 h 6858001"/>
              <a:gd name="connsiteX7" fmla="*/ 0 w 4403709"/>
              <a:gd name="connsiteY7" fmla="*/ 0 h 6858001"/>
              <a:gd name="connsiteX8" fmla="*/ 0 w 4403709"/>
              <a:gd name="connsiteY8" fmla="*/ 6858000 h 6858001"/>
              <a:gd name="connsiteX9" fmla="*/ 3223890 w 4403709"/>
              <a:gd name="connsiteY9" fmla="*/ 685800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03709" h="6858001">
                <a:moveTo>
                  <a:pt x="3223890" y="6858001"/>
                </a:moveTo>
                <a:lnTo>
                  <a:pt x="4101908" y="6858001"/>
                </a:lnTo>
                <a:lnTo>
                  <a:pt x="3254950" y="1599356"/>
                </a:lnTo>
                <a:lnTo>
                  <a:pt x="3254950" y="1594062"/>
                </a:lnTo>
                <a:lnTo>
                  <a:pt x="4403709" y="0"/>
                </a:lnTo>
                <a:lnTo>
                  <a:pt x="3254950" y="0"/>
                </a:lnTo>
                <a:lnTo>
                  <a:pt x="2903520" y="0"/>
                </a:lnTo>
                <a:lnTo>
                  <a:pt x="0" y="0"/>
                </a:lnTo>
                <a:lnTo>
                  <a:pt x="0" y="6858000"/>
                </a:lnTo>
                <a:lnTo>
                  <a:pt x="3223890" y="6858000"/>
                </a:lnTo>
                <a:close/>
              </a:path>
            </a:pathLst>
          </a:custGeom>
          <a:ln>
            <a:noFill/>
          </a:ln>
        </p:spPr>
        <p:style>
          <a:lnRef idx="2">
            <a:schemeClr val="accent1">
              <a:shade val="50000"/>
            </a:schemeClr>
          </a:lnRef>
          <a:fillRef idx="1002">
            <a:schemeClr val="dk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11" name="Group 10">
            <a:extLst>
              <a:ext uri="{FF2B5EF4-FFF2-40B4-BE49-F238E27FC236}">
                <a16:creationId xmlns:a16="http://schemas.microsoft.com/office/drawing/2014/main" xmlns="" id="{B57BDC17-F1B3-455F-BBF1-680AA1F25C06}"/>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2486469" y="0"/>
            <a:ext cx="1827609" cy="6858001"/>
            <a:chOff x="1320800" y="0"/>
            <a:chExt cx="2436813" cy="6858001"/>
          </a:xfrm>
        </p:grpSpPr>
        <p:sp>
          <p:nvSpPr>
            <p:cNvPr id="12" name="Freeform 6">
              <a:extLst>
                <a:ext uri="{FF2B5EF4-FFF2-40B4-BE49-F238E27FC236}">
                  <a16:creationId xmlns:a16="http://schemas.microsoft.com/office/drawing/2014/main" xmlns="" id="{64E2FA9A-FEF7-4501-B0EB-5E45EDD2177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13" name="Freeform 7">
              <a:extLst>
                <a:ext uri="{FF2B5EF4-FFF2-40B4-BE49-F238E27FC236}">
                  <a16:creationId xmlns:a16="http://schemas.microsoft.com/office/drawing/2014/main" xmlns="" id="{BC38192B-B4CB-47D4-A3B1-10010247F15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rgbClr val="595959"/>
            </a:solidFill>
            <a:ln>
              <a:noFill/>
            </a:ln>
          </p:spPr>
        </p:sp>
        <p:sp>
          <p:nvSpPr>
            <p:cNvPr id="14" name="Freeform 8">
              <a:extLst>
                <a:ext uri="{FF2B5EF4-FFF2-40B4-BE49-F238E27FC236}">
                  <a16:creationId xmlns:a16="http://schemas.microsoft.com/office/drawing/2014/main" xmlns="" id="{96330E33-E171-4B0F-82B5-AF7230399B5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rgbClr val="262626"/>
            </a:solidFill>
            <a:ln>
              <a:noFill/>
            </a:ln>
          </p:spPr>
        </p:sp>
        <p:sp>
          <p:nvSpPr>
            <p:cNvPr id="15" name="Freeform 9">
              <a:extLst>
                <a:ext uri="{FF2B5EF4-FFF2-40B4-BE49-F238E27FC236}">
                  <a16:creationId xmlns:a16="http://schemas.microsoft.com/office/drawing/2014/main" xmlns="" id="{332B1723-69BF-42D7-B757-0FA059E1525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6" name="Freeform 10">
              <a:extLst>
                <a:ext uri="{FF2B5EF4-FFF2-40B4-BE49-F238E27FC236}">
                  <a16:creationId xmlns:a16="http://schemas.microsoft.com/office/drawing/2014/main" xmlns="" id="{F115D62D-1E96-48D1-A78D-D370A0BFB9B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7" name="Freeform 11">
              <a:extLst>
                <a:ext uri="{FF2B5EF4-FFF2-40B4-BE49-F238E27FC236}">
                  <a16:creationId xmlns:a16="http://schemas.microsoft.com/office/drawing/2014/main" xmlns="" id="{91C2876A-169D-4822-A766-C00578C88B4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rgbClr val="404040"/>
            </a:solidFill>
            <a:ln>
              <a:noFill/>
            </a:ln>
          </p:spPr>
        </p:sp>
      </p:grpSp>
      <p:sp>
        <p:nvSpPr>
          <p:cNvPr id="2" name="Title 1"/>
          <p:cNvSpPr>
            <a:spLocks noGrp="1"/>
          </p:cNvSpPr>
          <p:nvPr>
            <p:ph type="title"/>
          </p:nvPr>
        </p:nvSpPr>
        <p:spPr>
          <a:xfrm>
            <a:off x="401265" y="685800"/>
            <a:ext cx="2085203" cy="5105400"/>
          </a:xfrm>
        </p:spPr>
        <p:txBody>
          <a:bodyPr>
            <a:normAutofit/>
          </a:bodyPr>
          <a:lstStyle/>
          <a:p>
            <a:r>
              <a:rPr lang="en-US" sz="3500" b="1">
                <a:solidFill>
                  <a:srgbClr val="FFFFFF"/>
                </a:solidFill>
              </a:rPr>
              <a:t>Main Features of SET</a:t>
            </a:r>
            <a:endParaRPr lang="en-US" sz="3500">
              <a:solidFill>
                <a:srgbClr val="FFFFFF"/>
              </a:solidFill>
            </a:endParaRPr>
          </a:p>
        </p:txBody>
      </p:sp>
      <p:graphicFrame>
        <p:nvGraphicFramePr>
          <p:cNvPr id="5" name="Content Placeholder 2">
            <a:extLst>
              <a:ext uri="{FF2B5EF4-FFF2-40B4-BE49-F238E27FC236}">
                <a16:creationId xmlns:a16="http://schemas.microsoft.com/office/drawing/2014/main" xmlns="" id="{42FD33A2-C07F-4C7F-A93C-6CE041952D8A}"/>
              </a:ext>
            </a:extLst>
          </p:cNvPr>
          <p:cNvGraphicFramePr>
            <a:graphicFrameLocks noGrp="1"/>
          </p:cNvGraphicFramePr>
          <p:nvPr>
            <p:ph idx="1"/>
            <p:extLst>
              <p:ext uri="{D42A27DB-BD31-4B8C-83A1-F6EECF244321}">
                <p14:modId xmlns:p14="http://schemas.microsoft.com/office/powerpoint/2010/main" val="3692905955"/>
              </p:ext>
            </p:extLst>
          </p:nvPr>
        </p:nvGraphicFramePr>
        <p:xfrm>
          <a:off x="3757612" y="685800"/>
          <a:ext cx="4869656" cy="5105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Slide Number Placeholder 2">
            <a:extLst>
              <a:ext uri="{FF2B5EF4-FFF2-40B4-BE49-F238E27FC236}">
                <a16:creationId xmlns:a16="http://schemas.microsoft.com/office/drawing/2014/main" xmlns="" id="{05DE283C-C09F-42D0-9911-420C64BDC406}"/>
              </a:ext>
            </a:extLst>
          </p:cNvPr>
          <p:cNvSpPr>
            <a:spLocks noGrp="1"/>
          </p:cNvSpPr>
          <p:nvPr>
            <p:ph type="sldNum" sz="quarter" idx="12"/>
          </p:nvPr>
        </p:nvSpPr>
        <p:spPr/>
        <p:txBody>
          <a:bodyPr/>
          <a:lstStyle/>
          <a:p>
            <a:fld id="{B6F15528-21DE-4FAA-801E-634DDDAF4B2B}" type="slidenum">
              <a:rPr lang="en-US" smtClean="0"/>
              <a:pPr/>
              <a:t>48</a:t>
            </a:fld>
            <a:endParaRPr lang="en-US"/>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7">
            <a:extLst>
              <a:ext uri="{FF2B5EF4-FFF2-40B4-BE49-F238E27FC236}">
                <a16:creationId xmlns:a16="http://schemas.microsoft.com/office/drawing/2014/main" xmlns="" id="{1B15ED52-F352-441B-82BF-E0EA34836D0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9">
            <a:extLst>
              <a:ext uri="{FF2B5EF4-FFF2-40B4-BE49-F238E27FC236}">
                <a16:creationId xmlns:a16="http://schemas.microsoft.com/office/drawing/2014/main" xmlns="" id="{3B2E3793-BFE6-45A2-9B7B-E18844431C9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H="1">
            <a:off x="0" y="-1"/>
            <a:ext cx="9143997"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11">
            <a:extLst>
              <a:ext uri="{FF2B5EF4-FFF2-40B4-BE49-F238E27FC236}">
                <a16:creationId xmlns:a16="http://schemas.microsoft.com/office/drawing/2014/main" xmlns="" id="{BC4C4868-CB8F-4AF9-9CDB-8108F2C19B6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10800000" flipH="1">
            <a:off x="-2" y="0"/>
            <a:ext cx="6086479"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13">
            <a:extLst>
              <a:ext uri="{FF2B5EF4-FFF2-40B4-BE49-F238E27FC236}">
                <a16:creationId xmlns:a16="http://schemas.microsoft.com/office/drawing/2014/main" xmlns="" id="{375E0459-6403-40CD-989D-56A4407CA12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H="1">
            <a:off x="6086474" y="-1"/>
            <a:ext cx="3057523"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15">
            <a:extLst>
              <a:ext uri="{FF2B5EF4-FFF2-40B4-BE49-F238E27FC236}">
                <a16:creationId xmlns:a16="http://schemas.microsoft.com/office/drawing/2014/main" xmlns="" id="{53E5B1A8-3AC9-4BD1-9BBC-78CA94F2D1B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344512" y="-1"/>
            <a:ext cx="8799485"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028699" y="294538"/>
            <a:ext cx="7421963" cy="1033669"/>
          </a:xfrm>
        </p:spPr>
        <p:txBody>
          <a:bodyPr>
            <a:normAutofit/>
          </a:bodyPr>
          <a:lstStyle/>
          <a:p>
            <a:r>
              <a:rPr lang="en-US" sz="3500" b="1">
                <a:solidFill>
                  <a:srgbClr val="FFFFFF"/>
                </a:solidFill>
              </a:rPr>
              <a:t>Dual Signature (DS)</a:t>
            </a:r>
            <a:endParaRPr lang="en-US" sz="3500">
              <a:solidFill>
                <a:srgbClr val="FFFFFF"/>
              </a:solidFill>
            </a:endParaRPr>
          </a:p>
        </p:txBody>
      </p:sp>
      <p:sp>
        <p:nvSpPr>
          <p:cNvPr id="26" name="Content Placeholder 2"/>
          <p:cNvSpPr>
            <a:spLocks noGrp="1"/>
          </p:cNvSpPr>
          <p:nvPr>
            <p:ph idx="1"/>
          </p:nvPr>
        </p:nvSpPr>
        <p:spPr>
          <a:xfrm>
            <a:off x="1028699" y="2318197"/>
            <a:ext cx="7293023" cy="3683358"/>
          </a:xfrm>
        </p:spPr>
        <p:txBody>
          <a:bodyPr anchor="ctr">
            <a:normAutofit/>
          </a:bodyPr>
          <a:lstStyle/>
          <a:p>
            <a:pPr>
              <a:lnSpc>
                <a:spcPct val="90000"/>
              </a:lnSpc>
            </a:pPr>
            <a:r>
              <a:rPr lang="en-US" sz="1600"/>
              <a:t>SET protocol depends on an innovation called dual signature whose main purpose is to give the merchant only the purchase order and amount without disclosing the credit card number, and give to the acquirer only the credit card number and the amount without disclosing the purchase details.</a:t>
            </a:r>
          </a:p>
          <a:p>
            <a:pPr>
              <a:lnSpc>
                <a:spcPct val="90000"/>
              </a:lnSpc>
            </a:pPr>
            <a:endParaRPr lang="en-US" sz="1600"/>
          </a:p>
          <a:p>
            <a:pPr>
              <a:lnSpc>
                <a:spcPct val="90000"/>
              </a:lnSpc>
            </a:pPr>
            <a:r>
              <a:rPr lang="en-US" sz="1600"/>
              <a:t>Steps to be followed for creating dual signature in SET protocol are: </a:t>
            </a:r>
          </a:p>
          <a:p>
            <a:pPr>
              <a:lnSpc>
                <a:spcPct val="90000"/>
              </a:lnSpc>
            </a:pPr>
            <a:r>
              <a:rPr lang="en-US" sz="1600"/>
              <a:t>1. Customer purchase information has 3 parts- </a:t>
            </a:r>
          </a:p>
          <a:p>
            <a:pPr marL="914400" lvl="1" indent="-514350">
              <a:lnSpc>
                <a:spcPct val="90000"/>
              </a:lnSpc>
              <a:buAutoNum type="romanLcParenBoth"/>
            </a:pPr>
            <a:r>
              <a:rPr lang="en-US" sz="1600"/>
              <a:t>Purchase Order (PO) </a:t>
            </a:r>
          </a:p>
          <a:p>
            <a:pPr marL="914400" lvl="1" indent="-514350">
              <a:lnSpc>
                <a:spcPct val="90000"/>
              </a:lnSpc>
              <a:buAutoNum type="romanLcParenBoth"/>
            </a:pPr>
            <a:r>
              <a:rPr lang="en-US" sz="1600"/>
              <a:t> Credit Card Number (CCN) </a:t>
            </a:r>
          </a:p>
          <a:p>
            <a:pPr marL="914400" lvl="1" indent="-514350">
              <a:lnSpc>
                <a:spcPct val="90000"/>
              </a:lnSpc>
              <a:buAutoNum type="romanLcParenBoth"/>
            </a:pPr>
            <a:r>
              <a:rPr lang="en-US" sz="1600"/>
              <a:t>Amount to be paid </a:t>
            </a:r>
          </a:p>
          <a:p>
            <a:pPr marL="914400" lvl="1" indent="-514350">
              <a:lnSpc>
                <a:spcPct val="90000"/>
              </a:lnSpc>
              <a:buFont typeface="Wingdings" pitchFamily="2" charset="2"/>
              <a:buChar char="Ø"/>
            </a:pPr>
            <a:r>
              <a:rPr lang="en-US" sz="1600"/>
              <a:t>Merchant should know (PO + Amount)=POA</a:t>
            </a:r>
          </a:p>
          <a:p>
            <a:pPr marL="914400" lvl="1" indent="-514350">
              <a:lnSpc>
                <a:spcPct val="90000"/>
              </a:lnSpc>
              <a:buFont typeface="Wingdings" pitchFamily="2" charset="2"/>
              <a:buChar char="Ø"/>
            </a:pPr>
            <a:r>
              <a:rPr lang="en-US" sz="1600"/>
              <a:t> Acquirer should know (CCN+Amount)=CCA </a:t>
            </a:r>
          </a:p>
          <a:p>
            <a:pPr marL="514350" indent="-514350">
              <a:lnSpc>
                <a:spcPct val="90000"/>
              </a:lnSpc>
              <a:buNone/>
            </a:pPr>
            <a:r>
              <a:rPr lang="en-US" sz="1600"/>
              <a:t>2. Hash POA using standard Hash algorithm such as RSA’s MD5. Call it POH.</a:t>
            </a:r>
          </a:p>
          <a:p>
            <a:pPr marL="514350" indent="-514350">
              <a:lnSpc>
                <a:spcPct val="90000"/>
              </a:lnSpc>
              <a:buNone/>
            </a:pPr>
            <a:r>
              <a:rPr lang="en-US" sz="1600"/>
              <a:t> 3. Hash CCA using MD5. Call it CCH.</a:t>
            </a:r>
          </a:p>
          <a:p>
            <a:pPr marL="514350" indent="-514350">
              <a:lnSpc>
                <a:spcPct val="90000"/>
              </a:lnSpc>
              <a:buNone/>
            </a:pPr>
            <a:endParaRPr lang="en-US" sz="1600"/>
          </a:p>
        </p:txBody>
      </p:sp>
      <p:sp>
        <p:nvSpPr>
          <p:cNvPr id="3" name="Slide Number Placeholder 2">
            <a:extLst>
              <a:ext uri="{FF2B5EF4-FFF2-40B4-BE49-F238E27FC236}">
                <a16:creationId xmlns:a16="http://schemas.microsoft.com/office/drawing/2014/main" xmlns="" id="{97A45D21-14E0-4543-A582-07E24C581582}"/>
              </a:ext>
            </a:extLst>
          </p:cNvPr>
          <p:cNvSpPr>
            <a:spLocks noGrp="1"/>
          </p:cNvSpPr>
          <p:nvPr>
            <p:ph type="sldNum" sz="quarter" idx="12"/>
          </p:nvPr>
        </p:nvSpPr>
        <p:spPr/>
        <p:txBody>
          <a:bodyPr/>
          <a:lstStyle/>
          <a:p>
            <a:fld id="{B6F15528-21DE-4FAA-801E-634DDDAF4B2B}" type="slidenum">
              <a:rPr lang="en-US" smtClean="0"/>
              <a:pPr/>
              <a:t>49</a:t>
            </a:fld>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xmlns="" id="{1B15ED52-F352-441B-82BF-E0EA34836D0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xmlns="" id="{3B2E3793-BFE6-45A2-9B7B-E18844431C9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H="1">
            <a:off x="0" y="-1"/>
            <a:ext cx="9143997"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xmlns="" id="{BC4C4868-CB8F-4AF9-9CDB-8108F2C19B6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10800000" flipH="1">
            <a:off x="-2" y="0"/>
            <a:ext cx="6086479"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xmlns="" id="{375E0459-6403-40CD-989D-56A4407CA12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H="1">
            <a:off x="6086474" y="-1"/>
            <a:ext cx="3057523"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xmlns="" id="{53E5B1A8-3AC9-4BD1-9BBC-78CA94F2D1B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344512" y="-1"/>
            <a:ext cx="8799485"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028699" y="294538"/>
            <a:ext cx="7421963" cy="1033669"/>
          </a:xfrm>
        </p:spPr>
        <p:txBody>
          <a:bodyPr>
            <a:normAutofit/>
          </a:bodyPr>
          <a:lstStyle/>
          <a:p>
            <a:r>
              <a:rPr lang="en-US" sz="3500">
                <a:solidFill>
                  <a:srgbClr val="FFFFFF"/>
                </a:solidFill>
              </a:rPr>
              <a:t>Demerits of E-payment</a:t>
            </a:r>
          </a:p>
        </p:txBody>
      </p:sp>
      <p:sp>
        <p:nvSpPr>
          <p:cNvPr id="3" name="Content Placeholder 2"/>
          <p:cNvSpPr>
            <a:spLocks noGrp="1"/>
          </p:cNvSpPr>
          <p:nvPr>
            <p:ph idx="1"/>
          </p:nvPr>
        </p:nvSpPr>
        <p:spPr>
          <a:xfrm>
            <a:off x="1028699" y="2318197"/>
            <a:ext cx="7293023" cy="3683358"/>
          </a:xfrm>
        </p:spPr>
        <p:txBody>
          <a:bodyPr anchor="ctr">
            <a:normAutofit/>
          </a:bodyPr>
          <a:lstStyle/>
          <a:p>
            <a:pPr>
              <a:buNone/>
            </a:pPr>
            <a:r>
              <a:rPr lang="en-US" sz="1700"/>
              <a:t> E-payment is not always good: </a:t>
            </a:r>
          </a:p>
          <a:p>
            <a:pPr lvl="1"/>
            <a:r>
              <a:rPr lang="en-US" sz="1700"/>
              <a:t> E-payment is more vulnerable to fraud. Neither merchant nor consumer can be fully authenticated. </a:t>
            </a:r>
          </a:p>
          <a:p>
            <a:pPr lvl="1"/>
            <a:r>
              <a:rPr lang="en-US" sz="1700"/>
              <a:t> E-payment maybe costly and challenging to install. For merchants, around 3.5% of purchase price plus transaction fee of 20–30 cents per transaction has to be paid to the issuing bank. </a:t>
            </a:r>
          </a:p>
          <a:p>
            <a:pPr lvl="1"/>
            <a:r>
              <a:rPr lang="en-US" sz="1700"/>
              <a:t> Receiving e-payments causes extra costs since the retailer, for example, must pay a commission to the financial institution processing the card details. </a:t>
            </a:r>
          </a:p>
          <a:p>
            <a:pPr lvl="1"/>
            <a:r>
              <a:rPr lang="en-US" sz="1700"/>
              <a:t> Infrastructure for e-payment is complex and expensive to deploy. </a:t>
            </a:r>
          </a:p>
          <a:p>
            <a:pPr lvl="1"/>
            <a:r>
              <a:rPr lang="en-US" sz="1700"/>
              <a:t> Online payment is hard to implement globally. </a:t>
            </a:r>
          </a:p>
          <a:p>
            <a:endParaRPr lang="en-US" sz="1700"/>
          </a:p>
        </p:txBody>
      </p:sp>
      <p:sp>
        <p:nvSpPr>
          <p:cNvPr id="4" name="Slide Number Placeholder 3">
            <a:extLst>
              <a:ext uri="{FF2B5EF4-FFF2-40B4-BE49-F238E27FC236}">
                <a16:creationId xmlns:a16="http://schemas.microsoft.com/office/drawing/2014/main" xmlns="" id="{CD9231D9-8A3B-49D7-933E-7612000051D8}"/>
              </a:ext>
            </a:extLst>
          </p:cNvPr>
          <p:cNvSpPr>
            <a:spLocks noGrp="1"/>
          </p:cNvSpPr>
          <p:nvPr>
            <p:ph type="sldNum" sz="quarter" idx="12"/>
          </p:nvPr>
        </p:nvSpPr>
        <p:spPr/>
        <p:txBody>
          <a:bodyPr/>
          <a:lstStyle/>
          <a:p>
            <a:fld id="{B6F15528-21DE-4FAA-801E-634DDDAF4B2B}" type="slidenum">
              <a:rPr lang="en-US" smtClean="0"/>
              <a:pPr/>
              <a:t>5</a:t>
            </a:fld>
            <a:endParaRPr lang="en-US"/>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xmlns="" id="{1B15ED52-F352-441B-82BF-E0EA34836D0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xmlns="" id="{3B2E3793-BFE6-45A2-9B7B-E18844431C9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H="1">
            <a:off x="0" y="-1"/>
            <a:ext cx="9143997"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xmlns="" id="{BC4C4868-CB8F-4AF9-9CDB-8108F2C19B6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10800000" flipH="1">
            <a:off x="-2" y="0"/>
            <a:ext cx="6086479"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xmlns="" id="{375E0459-6403-40CD-989D-56A4407CA12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H="1">
            <a:off x="6086474" y="-1"/>
            <a:ext cx="3057523"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xmlns="" id="{53E5B1A8-3AC9-4BD1-9BBC-78CA94F2D1B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344512" y="-1"/>
            <a:ext cx="8799485"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028699" y="294538"/>
            <a:ext cx="7421963" cy="1033669"/>
          </a:xfrm>
        </p:spPr>
        <p:txBody>
          <a:bodyPr>
            <a:normAutofit/>
          </a:bodyPr>
          <a:lstStyle/>
          <a:p>
            <a:r>
              <a:rPr lang="en-US" sz="3500">
                <a:solidFill>
                  <a:srgbClr val="FFFFFF"/>
                </a:solidFill>
              </a:rPr>
              <a:t>DS (Continue…)</a:t>
            </a:r>
          </a:p>
        </p:txBody>
      </p:sp>
      <p:sp>
        <p:nvSpPr>
          <p:cNvPr id="3" name="Content Placeholder 2"/>
          <p:cNvSpPr>
            <a:spLocks noGrp="1"/>
          </p:cNvSpPr>
          <p:nvPr>
            <p:ph idx="1"/>
          </p:nvPr>
        </p:nvSpPr>
        <p:spPr>
          <a:xfrm>
            <a:off x="1028699" y="2318197"/>
            <a:ext cx="7293023" cy="3683358"/>
          </a:xfrm>
        </p:spPr>
        <p:txBody>
          <a:bodyPr anchor="ctr">
            <a:normAutofit/>
          </a:bodyPr>
          <a:lstStyle/>
          <a:p>
            <a:pPr>
              <a:buNone/>
            </a:pPr>
            <a:r>
              <a:rPr lang="en-US" sz="1700"/>
              <a:t>4. Concatenate POH and CCH. Call it (POH||CCH)</a:t>
            </a:r>
          </a:p>
          <a:p>
            <a:pPr>
              <a:buNone/>
            </a:pPr>
            <a:r>
              <a:rPr lang="en-US" sz="1700"/>
              <a:t> 5. Hash (POH||CCH) giving PPH</a:t>
            </a:r>
          </a:p>
          <a:p>
            <a:pPr>
              <a:buNone/>
            </a:pPr>
            <a:r>
              <a:rPr lang="en-US" sz="1700"/>
              <a:t> 6. PPH is encrypted using private key of customer. This is customer’s digitally signed purchase order called dual signature (DS). It is called so, since a private key is used to sign two separate digests concatenated together. It is sent to merchant by customer.</a:t>
            </a:r>
          </a:p>
          <a:p>
            <a:pPr>
              <a:buNone/>
            </a:pPr>
            <a:endParaRPr lang="en-US" sz="1700"/>
          </a:p>
        </p:txBody>
      </p:sp>
      <p:sp>
        <p:nvSpPr>
          <p:cNvPr id="4" name="Slide Number Placeholder 3">
            <a:extLst>
              <a:ext uri="{FF2B5EF4-FFF2-40B4-BE49-F238E27FC236}">
                <a16:creationId xmlns:a16="http://schemas.microsoft.com/office/drawing/2014/main" xmlns="" id="{22A85349-C895-4F3D-85E4-19C5B86F2E98}"/>
              </a:ext>
            </a:extLst>
          </p:cNvPr>
          <p:cNvSpPr>
            <a:spLocks noGrp="1"/>
          </p:cNvSpPr>
          <p:nvPr>
            <p:ph type="sldNum" sz="quarter" idx="12"/>
          </p:nvPr>
        </p:nvSpPr>
        <p:spPr/>
        <p:txBody>
          <a:bodyPr/>
          <a:lstStyle/>
          <a:p>
            <a:fld id="{B6F15528-21DE-4FAA-801E-634DDDAF4B2B}" type="slidenum">
              <a:rPr lang="en-US" smtClean="0"/>
              <a:pPr/>
              <a:t>50</a:t>
            </a:fld>
            <a:endParaRPr lang="en-US"/>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xmlns="" id="{A4AC5506-6312-4701-8D3C-40187889A94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651752"/>
            <a:ext cx="9144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17399" y="643467"/>
            <a:ext cx="8408193" cy="744836"/>
          </a:xfrm>
        </p:spPr>
        <p:txBody>
          <a:bodyPr vert="horz" lIns="91440" tIns="45720" rIns="91440" bIns="45720" rtlCol="0" anchor="ctr">
            <a:normAutofit/>
          </a:bodyPr>
          <a:lstStyle/>
          <a:p>
            <a:pPr>
              <a:lnSpc>
                <a:spcPct val="90000"/>
              </a:lnSpc>
            </a:pPr>
            <a:r>
              <a:rPr lang="en-US" sz="2800" kern="1200">
                <a:solidFill>
                  <a:schemeClr val="bg1"/>
                </a:solidFill>
                <a:latin typeface="+mj-lt"/>
                <a:ea typeface="+mj-ea"/>
                <a:cs typeface="+mj-cs"/>
              </a:rPr>
              <a:t>Figure: Duel Signature System</a:t>
            </a:r>
          </a:p>
        </p:txBody>
      </p:sp>
      <p:pic>
        <p:nvPicPr>
          <p:cNvPr id="4098" name="Picture 2"/>
          <p:cNvPicPr>
            <a:picLocks noGrp="1" noChangeAspect="1" noChangeArrowheads="1"/>
          </p:cNvPicPr>
          <p:nvPr>
            <p:ph idx="1"/>
          </p:nvPr>
        </p:nvPicPr>
        <p:blipFill>
          <a:blip r:embed="rId2"/>
          <a:stretch>
            <a:fillRect/>
          </a:stretch>
        </p:blipFill>
        <p:spPr bwMode="auto">
          <a:xfrm>
            <a:off x="482600" y="2819306"/>
            <a:ext cx="8178799" cy="2106040"/>
          </a:xfrm>
          <a:prstGeom prst="rect">
            <a:avLst/>
          </a:prstGeom>
          <a:noFill/>
        </p:spPr>
      </p:pic>
      <p:sp>
        <p:nvSpPr>
          <p:cNvPr id="3" name="Slide Number Placeholder 2">
            <a:extLst>
              <a:ext uri="{FF2B5EF4-FFF2-40B4-BE49-F238E27FC236}">
                <a16:creationId xmlns:a16="http://schemas.microsoft.com/office/drawing/2014/main" xmlns="" id="{8F63A18F-CB78-4143-B598-B472671F918C}"/>
              </a:ext>
            </a:extLst>
          </p:cNvPr>
          <p:cNvSpPr>
            <a:spLocks noGrp="1"/>
          </p:cNvSpPr>
          <p:nvPr>
            <p:ph type="sldNum" sz="quarter" idx="12"/>
          </p:nvPr>
        </p:nvSpPr>
        <p:spPr/>
        <p:txBody>
          <a:bodyPr/>
          <a:lstStyle/>
          <a:p>
            <a:fld id="{B6F15528-21DE-4FAA-801E-634DDDAF4B2B}" type="slidenum">
              <a:rPr lang="en-US" smtClean="0"/>
              <a:pPr/>
              <a:t>51</a:t>
            </a:fld>
            <a:endParaRPr lang="en-US"/>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xmlns="" id="{B66D7F65-E9B6-4775-8355-D095CC73C1C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2"/>
            <a:ext cx="9144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2297" y="502021"/>
            <a:ext cx="4629946" cy="1655483"/>
          </a:xfrm>
        </p:spPr>
        <p:txBody>
          <a:bodyPr anchor="b">
            <a:normAutofit/>
          </a:bodyPr>
          <a:lstStyle/>
          <a:p>
            <a:r>
              <a:rPr lang="en-US" sz="3500" b="1"/>
              <a:t>Electronic Fund Transfer (EFT)</a:t>
            </a:r>
            <a:endParaRPr lang="en-US" sz="3500"/>
          </a:p>
        </p:txBody>
      </p:sp>
      <p:sp>
        <p:nvSpPr>
          <p:cNvPr id="3" name="Content Placeholder 2"/>
          <p:cNvSpPr>
            <a:spLocks noGrp="1"/>
          </p:cNvSpPr>
          <p:nvPr>
            <p:ph idx="1"/>
          </p:nvPr>
        </p:nvSpPr>
        <p:spPr>
          <a:xfrm>
            <a:off x="852297" y="2408518"/>
            <a:ext cx="4629947" cy="3535083"/>
          </a:xfrm>
        </p:spPr>
        <p:txBody>
          <a:bodyPr>
            <a:normAutofit/>
          </a:bodyPr>
          <a:lstStyle/>
          <a:p>
            <a:pPr>
              <a:lnSpc>
                <a:spcPct val="90000"/>
              </a:lnSpc>
            </a:pPr>
            <a:r>
              <a:rPr lang="en-US" sz="1200"/>
              <a:t>If Alice issues a cheque favoring Bob, it will be written on a cheque in Alice's bank (say X). Bob will deposit the cheque in his bank (say Y). </a:t>
            </a:r>
          </a:p>
          <a:p>
            <a:pPr>
              <a:lnSpc>
                <a:spcPct val="90000"/>
              </a:lnSpc>
            </a:pPr>
            <a:r>
              <a:rPr lang="en-US" sz="1200"/>
              <a:t>Before Bob's account (in bank Y) can be credited, the bank Y should check with Alice's bank X whether she has enough money in her account. If the bank X approves, then Alice's account in bank X will be debited and Bob's account in bank Y will be credited. </a:t>
            </a:r>
          </a:p>
          <a:p>
            <a:pPr>
              <a:lnSpc>
                <a:spcPct val="90000"/>
              </a:lnSpc>
            </a:pPr>
            <a:r>
              <a:rPr lang="en-US" sz="1200"/>
              <a:t>This process of cheque clearance has been automated and is called Electronic Funds Transfer (EFT). </a:t>
            </a:r>
          </a:p>
          <a:p>
            <a:pPr>
              <a:lnSpc>
                <a:spcPct val="90000"/>
              </a:lnSpc>
            </a:pPr>
            <a:r>
              <a:rPr lang="en-US" sz="1200"/>
              <a:t>In order to implement electronic funds transfer, the following requirements have to be met: </a:t>
            </a:r>
          </a:p>
          <a:p>
            <a:pPr lvl="1">
              <a:lnSpc>
                <a:spcPct val="90000"/>
              </a:lnSpc>
            </a:pPr>
            <a:r>
              <a:rPr lang="en-US" sz="1200"/>
              <a:t> An Automated Clearing House (ACH) should work as an intermediary to negotiate transfer of funds when cheques are used. </a:t>
            </a:r>
          </a:p>
          <a:p>
            <a:pPr lvl="1">
              <a:lnSpc>
                <a:spcPct val="90000"/>
              </a:lnSpc>
            </a:pPr>
            <a:r>
              <a:rPr lang="en-US" sz="1200"/>
              <a:t> All banks should use ACH and become its members. </a:t>
            </a:r>
          </a:p>
          <a:p>
            <a:pPr lvl="1">
              <a:lnSpc>
                <a:spcPct val="90000"/>
              </a:lnSpc>
            </a:pPr>
            <a:r>
              <a:rPr lang="en-US" sz="1200"/>
              <a:t> There should be a secure electronic communication channel between each bank and the ACH. </a:t>
            </a:r>
          </a:p>
          <a:p>
            <a:pPr>
              <a:lnSpc>
                <a:spcPct val="90000"/>
              </a:lnSpc>
            </a:pPr>
            <a:endParaRPr lang="en-US" sz="1200"/>
          </a:p>
          <a:p>
            <a:pPr>
              <a:lnSpc>
                <a:spcPct val="90000"/>
              </a:lnSpc>
            </a:pPr>
            <a:endParaRPr lang="en-US" sz="1200"/>
          </a:p>
        </p:txBody>
      </p:sp>
      <p:pic>
        <p:nvPicPr>
          <p:cNvPr id="5" name="Picture 4" descr="Stock exchange numbers">
            <a:extLst>
              <a:ext uri="{FF2B5EF4-FFF2-40B4-BE49-F238E27FC236}">
                <a16:creationId xmlns:a16="http://schemas.microsoft.com/office/drawing/2014/main" xmlns="" id="{18988755-3B71-425E-9448-85BC843056BB}"/>
              </a:ext>
            </a:extLst>
          </p:cNvPr>
          <p:cNvPicPr>
            <a:picLocks noChangeAspect="1"/>
          </p:cNvPicPr>
          <p:nvPr/>
        </p:nvPicPr>
        <p:blipFill rotWithShape="1">
          <a:blip r:embed="rId2"/>
          <a:srcRect l="34842" r="33362" b="1"/>
          <a:stretch/>
        </p:blipFill>
        <p:spPr>
          <a:xfrm>
            <a:off x="6086475" y="-12515"/>
            <a:ext cx="3057525" cy="6418631"/>
          </a:xfrm>
          <a:prstGeom prst="rect">
            <a:avLst/>
          </a:prstGeom>
        </p:spPr>
      </p:pic>
      <p:sp>
        <p:nvSpPr>
          <p:cNvPr id="11" name="Rectangle 10">
            <a:extLst>
              <a:ext uri="{FF2B5EF4-FFF2-40B4-BE49-F238E27FC236}">
                <a16:creationId xmlns:a16="http://schemas.microsoft.com/office/drawing/2014/main" xmlns="" id="{61707E60-CEC9-4661-AA82-69242EB4BDC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H="1">
            <a:off x="0" y="6406116"/>
            <a:ext cx="9143998" cy="461774"/>
          </a:xfrm>
          <a:prstGeom prst="rect">
            <a:avLst/>
          </a:prstGeom>
          <a:gradFill>
            <a:gsLst>
              <a:gs pos="0">
                <a:srgbClr val="000000"/>
              </a:gs>
              <a:gs pos="70000">
                <a:schemeClr val="accent1">
                  <a:lumMod val="7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2">
            <a:extLst>
              <a:ext uri="{FF2B5EF4-FFF2-40B4-BE49-F238E27FC236}">
                <a16:creationId xmlns:a16="http://schemas.microsoft.com/office/drawing/2014/main" xmlns="" id="{8F035CD8-AE30-4146-96F2-036B0CE5E4F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H="1">
            <a:off x="6086475" y="6406115"/>
            <a:ext cx="3057523" cy="464399"/>
          </a:xfrm>
          <a:prstGeom prst="rect">
            <a:avLst/>
          </a:prstGeom>
          <a:gradFill>
            <a:gsLst>
              <a:gs pos="19000">
                <a:srgbClr val="000000">
                  <a:alpha val="46000"/>
                </a:srgbClr>
              </a:gs>
              <a:gs pos="99000">
                <a:schemeClr val="accent1"/>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xmlns="" id="{CE8B13F7-0C36-4921-BF8E-D86BF0223172}"/>
              </a:ext>
            </a:extLst>
          </p:cNvPr>
          <p:cNvSpPr>
            <a:spLocks noGrp="1"/>
          </p:cNvSpPr>
          <p:nvPr>
            <p:ph type="sldNum" sz="quarter" idx="12"/>
          </p:nvPr>
        </p:nvSpPr>
        <p:spPr/>
        <p:txBody>
          <a:bodyPr/>
          <a:lstStyle/>
          <a:p>
            <a:fld id="{B6F15528-21DE-4FAA-801E-634DDDAF4B2B}" type="slidenum">
              <a:rPr lang="en-US" smtClean="0"/>
              <a:pPr/>
              <a:t>52</a:t>
            </a:fld>
            <a:endParaRPr lang="en-US"/>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xmlns="" id="{1B15ED52-F352-441B-82BF-E0EA34836D0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xmlns="" id="{3B2E3793-BFE6-45A2-9B7B-E18844431C9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H="1">
            <a:off x="0" y="-1"/>
            <a:ext cx="9143997"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xmlns="" id="{BC4C4868-CB8F-4AF9-9CDB-8108F2C19B6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10800000" flipH="1">
            <a:off x="-2" y="0"/>
            <a:ext cx="6086479"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xmlns="" id="{375E0459-6403-40CD-989D-56A4407CA12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H="1">
            <a:off x="6086474" y="-1"/>
            <a:ext cx="3057523"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xmlns="" id="{53E5B1A8-3AC9-4BD1-9BBC-78CA94F2D1B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344512" y="-1"/>
            <a:ext cx="8799485"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028699" y="294538"/>
            <a:ext cx="7421963" cy="1033669"/>
          </a:xfrm>
        </p:spPr>
        <p:txBody>
          <a:bodyPr>
            <a:normAutofit/>
          </a:bodyPr>
          <a:lstStyle/>
          <a:p>
            <a:r>
              <a:rPr lang="en-US" sz="3500" b="1">
                <a:solidFill>
                  <a:srgbClr val="FFFFFF"/>
                </a:solidFill>
              </a:rPr>
              <a:t>Clearance of Cheques in EFT </a:t>
            </a:r>
            <a:endParaRPr lang="en-US" sz="3500">
              <a:solidFill>
                <a:srgbClr val="FFFFFF"/>
              </a:solidFill>
            </a:endParaRPr>
          </a:p>
        </p:txBody>
      </p:sp>
      <p:sp>
        <p:nvSpPr>
          <p:cNvPr id="3" name="Content Placeholder 2"/>
          <p:cNvSpPr>
            <a:spLocks noGrp="1"/>
          </p:cNvSpPr>
          <p:nvPr>
            <p:ph idx="1"/>
          </p:nvPr>
        </p:nvSpPr>
        <p:spPr>
          <a:xfrm>
            <a:off x="1028699" y="2318197"/>
            <a:ext cx="7293023" cy="3683358"/>
          </a:xfrm>
        </p:spPr>
        <p:txBody>
          <a:bodyPr anchor="ctr">
            <a:normAutofit/>
          </a:bodyPr>
          <a:lstStyle/>
          <a:p>
            <a:r>
              <a:rPr lang="en-US" sz="1700"/>
              <a:t>In electronic fund transfer, a cheque can be cleared either by Automated Cheque Clearance or Electronic Clearing Service (ECS). </a:t>
            </a:r>
          </a:p>
          <a:p>
            <a:r>
              <a:rPr lang="en-US" sz="1700"/>
              <a:t>We provide here the cheque clearance method using the first model. </a:t>
            </a:r>
          </a:p>
          <a:p>
            <a:pPr lvl="1"/>
            <a:r>
              <a:rPr lang="en-US" sz="1700"/>
              <a:t> We will assume that A and B are the two parties involved and that A has an account with bank X and B with bank Y. As an intermediary, ACH (automated clearing house) maintains balances kept by all its member banks. </a:t>
            </a:r>
          </a:p>
          <a:p>
            <a:endParaRPr lang="en-US" sz="1700"/>
          </a:p>
        </p:txBody>
      </p:sp>
      <p:sp>
        <p:nvSpPr>
          <p:cNvPr id="4" name="Slide Number Placeholder 3">
            <a:extLst>
              <a:ext uri="{FF2B5EF4-FFF2-40B4-BE49-F238E27FC236}">
                <a16:creationId xmlns:a16="http://schemas.microsoft.com/office/drawing/2014/main" xmlns="" id="{E88DC9EA-81A3-4A6D-8394-A58226451057}"/>
              </a:ext>
            </a:extLst>
          </p:cNvPr>
          <p:cNvSpPr>
            <a:spLocks noGrp="1"/>
          </p:cNvSpPr>
          <p:nvPr>
            <p:ph type="sldNum" sz="quarter" idx="12"/>
          </p:nvPr>
        </p:nvSpPr>
        <p:spPr/>
        <p:txBody>
          <a:bodyPr/>
          <a:lstStyle/>
          <a:p>
            <a:fld id="{B6F15528-21DE-4FAA-801E-634DDDAF4B2B}" type="slidenum">
              <a:rPr lang="en-US" smtClean="0"/>
              <a:pPr/>
              <a:t>53</a:t>
            </a:fld>
            <a:endParaRPr lang="en-US"/>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xmlns="" id="{B66D7F65-E9B6-4775-8355-D095CC73C1C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2"/>
            <a:ext cx="9144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2297" y="502021"/>
            <a:ext cx="4629946" cy="1655483"/>
          </a:xfrm>
        </p:spPr>
        <p:txBody>
          <a:bodyPr anchor="b">
            <a:normAutofit/>
          </a:bodyPr>
          <a:lstStyle/>
          <a:p>
            <a:r>
              <a:rPr lang="en-US" sz="3500"/>
              <a:t>Clearance of Cheques in EFT</a:t>
            </a:r>
          </a:p>
        </p:txBody>
      </p:sp>
      <p:sp>
        <p:nvSpPr>
          <p:cNvPr id="3" name="Content Placeholder 2"/>
          <p:cNvSpPr>
            <a:spLocks noGrp="1"/>
          </p:cNvSpPr>
          <p:nvPr>
            <p:ph idx="1"/>
          </p:nvPr>
        </p:nvSpPr>
        <p:spPr>
          <a:xfrm>
            <a:off x="852297" y="2408518"/>
            <a:ext cx="4629947" cy="3535083"/>
          </a:xfrm>
        </p:spPr>
        <p:txBody>
          <a:bodyPr>
            <a:normAutofit/>
          </a:bodyPr>
          <a:lstStyle/>
          <a:p>
            <a:pPr>
              <a:lnSpc>
                <a:spcPct val="90000"/>
              </a:lnSpc>
              <a:buNone/>
            </a:pPr>
            <a:r>
              <a:rPr lang="en-US" sz="1400"/>
              <a:t>The steps are given below: </a:t>
            </a:r>
          </a:p>
          <a:p>
            <a:pPr marL="457200" indent="-457200">
              <a:lnSpc>
                <a:spcPct val="90000"/>
              </a:lnSpc>
              <a:buAutoNum type="arabicPeriod"/>
            </a:pPr>
            <a:r>
              <a:rPr lang="en-US" sz="1400"/>
              <a:t>A sends a cheque drawn on his bank X to B.</a:t>
            </a:r>
          </a:p>
          <a:p>
            <a:pPr marL="457200" indent="-457200">
              <a:lnSpc>
                <a:spcPct val="90000"/>
              </a:lnSpc>
              <a:buAutoNum type="arabicPeriod"/>
            </a:pPr>
            <a:r>
              <a:rPr lang="en-US" sz="1400"/>
              <a:t> B deposits the cheque in his bank Y.</a:t>
            </a:r>
          </a:p>
          <a:p>
            <a:pPr marL="457200" indent="-457200">
              <a:lnSpc>
                <a:spcPct val="90000"/>
              </a:lnSpc>
              <a:buAutoNum type="arabicPeriod"/>
            </a:pPr>
            <a:r>
              <a:rPr lang="en-US" sz="1400"/>
              <a:t> Y will send the cheque to ACH. </a:t>
            </a:r>
          </a:p>
          <a:p>
            <a:pPr marL="457200" indent="-457200">
              <a:lnSpc>
                <a:spcPct val="90000"/>
              </a:lnSpc>
              <a:buAutoNum type="arabicPeriod"/>
            </a:pPr>
            <a:r>
              <a:rPr lang="en-US" sz="1400"/>
              <a:t> ACH has an automated system to sort cheques based on unique bank code. Based on X's code, it sends a query to bank X whether the amount can be paid (A's physical cheque should be forwarded to X by ACH).</a:t>
            </a:r>
          </a:p>
          <a:p>
            <a:pPr marL="457200" indent="-457200">
              <a:lnSpc>
                <a:spcPct val="90000"/>
              </a:lnSpc>
              <a:buAutoNum type="arabicPeriod"/>
            </a:pPr>
            <a:r>
              <a:rPr lang="en-US" sz="1400"/>
              <a:t>  If the reply from bank X is yes, ACH debits X's account and credits Y's account with it.</a:t>
            </a:r>
          </a:p>
          <a:p>
            <a:pPr marL="457200" indent="-457200">
              <a:lnSpc>
                <a:spcPct val="90000"/>
              </a:lnSpc>
              <a:buAutoNum type="arabicPeriod"/>
            </a:pPr>
            <a:r>
              <a:rPr lang="en-US" sz="1400"/>
              <a:t> ACH intimates bank Y that the cheque is cleared. </a:t>
            </a:r>
          </a:p>
          <a:p>
            <a:pPr marL="457200" indent="-457200">
              <a:lnSpc>
                <a:spcPct val="90000"/>
              </a:lnSpc>
              <a:buAutoNum type="arabicPeriod"/>
            </a:pPr>
            <a:r>
              <a:rPr lang="en-US" sz="1400"/>
              <a:t> Bank Y credits B's account with the amount specified in the cheque and updates B's account. </a:t>
            </a:r>
          </a:p>
          <a:p>
            <a:pPr marL="457200" indent="-457200">
              <a:lnSpc>
                <a:spcPct val="90000"/>
              </a:lnSpc>
              <a:buAutoNum type="arabicPeriod"/>
            </a:pPr>
            <a:r>
              <a:rPr lang="en-US" sz="1400"/>
              <a:t> Bank X debits A's account by the amount specified in the cheque. </a:t>
            </a:r>
          </a:p>
        </p:txBody>
      </p:sp>
      <p:pic>
        <p:nvPicPr>
          <p:cNvPr id="5" name="Picture 4" descr="Stock numbers on a digital display">
            <a:extLst>
              <a:ext uri="{FF2B5EF4-FFF2-40B4-BE49-F238E27FC236}">
                <a16:creationId xmlns:a16="http://schemas.microsoft.com/office/drawing/2014/main" xmlns="" id="{0E61731D-AADC-4CEC-9F6F-C68F946B870F}"/>
              </a:ext>
            </a:extLst>
          </p:cNvPr>
          <p:cNvPicPr>
            <a:picLocks noChangeAspect="1"/>
          </p:cNvPicPr>
          <p:nvPr/>
        </p:nvPicPr>
        <p:blipFill rotWithShape="1">
          <a:blip r:embed="rId2"/>
          <a:srcRect l="47901" r="24352" b="1"/>
          <a:stretch/>
        </p:blipFill>
        <p:spPr>
          <a:xfrm>
            <a:off x="6086475" y="-12515"/>
            <a:ext cx="3057525" cy="6418631"/>
          </a:xfrm>
          <a:prstGeom prst="rect">
            <a:avLst/>
          </a:prstGeom>
        </p:spPr>
      </p:pic>
      <p:sp>
        <p:nvSpPr>
          <p:cNvPr id="11" name="Rectangle 10">
            <a:extLst>
              <a:ext uri="{FF2B5EF4-FFF2-40B4-BE49-F238E27FC236}">
                <a16:creationId xmlns:a16="http://schemas.microsoft.com/office/drawing/2014/main" xmlns="" id="{61707E60-CEC9-4661-AA82-69242EB4BDC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H="1">
            <a:off x="0" y="6406116"/>
            <a:ext cx="9143998" cy="461774"/>
          </a:xfrm>
          <a:prstGeom prst="rect">
            <a:avLst/>
          </a:prstGeom>
          <a:gradFill>
            <a:gsLst>
              <a:gs pos="0">
                <a:srgbClr val="000000"/>
              </a:gs>
              <a:gs pos="70000">
                <a:schemeClr val="accent1">
                  <a:lumMod val="7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xmlns="" id="{8F035CD8-AE30-4146-96F2-036B0CE5E4F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H="1">
            <a:off x="6086475" y="6406115"/>
            <a:ext cx="3057523" cy="464399"/>
          </a:xfrm>
          <a:prstGeom prst="rect">
            <a:avLst/>
          </a:prstGeom>
          <a:gradFill>
            <a:gsLst>
              <a:gs pos="19000">
                <a:srgbClr val="000000">
                  <a:alpha val="46000"/>
                </a:srgbClr>
              </a:gs>
              <a:gs pos="99000">
                <a:schemeClr val="accent1"/>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xmlns="" id="{11CC6DD5-4026-4AB7-90AC-046D33948F33}"/>
              </a:ext>
            </a:extLst>
          </p:cNvPr>
          <p:cNvSpPr>
            <a:spLocks noGrp="1"/>
          </p:cNvSpPr>
          <p:nvPr>
            <p:ph type="sldNum" sz="quarter" idx="12"/>
          </p:nvPr>
        </p:nvSpPr>
        <p:spPr/>
        <p:txBody>
          <a:bodyPr/>
          <a:lstStyle/>
          <a:p>
            <a:fld id="{B6F15528-21DE-4FAA-801E-634DDDAF4B2B}" type="slidenum">
              <a:rPr lang="en-US" smtClean="0"/>
              <a:pPr/>
              <a:t>54</a:t>
            </a:fld>
            <a:endParaRPr lang="en-US"/>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xmlns="" id="{F3060C83-F051-4F0E-ABAD-AA0DFC48B21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9144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Freeform: Shape 72">
            <a:extLst>
              <a:ext uri="{FF2B5EF4-FFF2-40B4-BE49-F238E27FC236}">
                <a16:creationId xmlns:a16="http://schemas.microsoft.com/office/drawing/2014/main" xmlns="" id="{83C98ABE-055B-441F-B07E-44F97F083C3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18900000" flipH="1">
            <a:off x="-282117" y="-253670"/>
            <a:ext cx="137072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Rectangle 74">
            <a:extLst>
              <a:ext uri="{FF2B5EF4-FFF2-40B4-BE49-F238E27FC236}">
                <a16:creationId xmlns:a16="http://schemas.microsoft.com/office/drawing/2014/main" xmlns="" id="{29FDB030-9B49-4CED-8CCD-4D99382388A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18900000" flipH="1">
            <a:off x="668730" y="422146"/>
            <a:ext cx="484026"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xmlns="" id="{3783CA14-24A1-485C-8B30-D6A5D87987A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18900000" flipH="1">
            <a:off x="7532611" y="655140"/>
            <a:ext cx="515604"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Freeform: Shape 78">
            <a:extLst>
              <a:ext uri="{FF2B5EF4-FFF2-40B4-BE49-F238E27FC236}">
                <a16:creationId xmlns:a16="http://schemas.microsoft.com/office/drawing/2014/main" xmlns="" id="{9A97C86A-04D6-40F7-AE84-31AB43E6A84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10800000" flipH="1">
            <a:off x="7017482" y="0"/>
            <a:ext cx="2126518"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1" name="Isosceles Triangle 80">
            <a:extLst>
              <a:ext uri="{FF2B5EF4-FFF2-40B4-BE49-F238E27FC236}">
                <a16:creationId xmlns:a16="http://schemas.microsoft.com/office/drawing/2014/main" xmlns="" id="{FF9F2414-84E8-453E-B1F3-389FDE8192D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H="1">
            <a:off x="5982258" y="6115501"/>
            <a:ext cx="1120884"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p:cNvPicPr>
            <a:picLocks noChangeAspect="1" noChangeArrowheads="1"/>
          </p:cNvPicPr>
          <p:nvPr/>
        </p:nvPicPr>
        <p:blipFill>
          <a:blip r:embed="rId2"/>
          <a:stretch>
            <a:fillRect/>
          </a:stretch>
        </p:blipFill>
        <p:spPr bwMode="auto">
          <a:xfrm>
            <a:off x="482600" y="668655"/>
            <a:ext cx="8178799" cy="5520689"/>
          </a:xfrm>
          <a:prstGeom prst="rect">
            <a:avLst/>
          </a:prstGeom>
          <a:noFill/>
          <a:ln>
            <a:noFill/>
          </a:ln>
        </p:spPr>
      </p:pic>
      <p:sp>
        <p:nvSpPr>
          <p:cNvPr id="83" name="Isosceles Triangle 82">
            <a:extLst>
              <a:ext uri="{FF2B5EF4-FFF2-40B4-BE49-F238E27FC236}">
                <a16:creationId xmlns:a16="http://schemas.microsoft.com/office/drawing/2014/main" xmlns="" id="{3ECA69A1-7536-43AC-85EF-C7106179F5E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H="1">
            <a:off x="5703060" y="6453143"/>
            <a:ext cx="611177"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xmlns="" id="{D205067D-FDC0-467D-A0C8-ED37FA3FACC0}"/>
              </a:ext>
            </a:extLst>
          </p:cNvPr>
          <p:cNvSpPr>
            <a:spLocks noGrp="1"/>
          </p:cNvSpPr>
          <p:nvPr>
            <p:ph type="sldNum" sz="quarter" idx="12"/>
          </p:nvPr>
        </p:nvSpPr>
        <p:spPr/>
        <p:txBody>
          <a:bodyPr/>
          <a:lstStyle/>
          <a:p>
            <a:fld id="{B6F15528-21DE-4FAA-801E-634DDDAF4B2B}" type="slidenum">
              <a:rPr lang="en-US" smtClean="0"/>
              <a:pPr/>
              <a:t>55</a:t>
            </a:fld>
            <a:endParaRPr lang="en-US"/>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xmlns="" id="{1B15ED52-F352-441B-82BF-E0EA34836D0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xmlns="" id="{3B2E3793-BFE6-45A2-9B7B-E18844431C9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H="1">
            <a:off x="0" y="-1"/>
            <a:ext cx="9143997"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xmlns="" id="{BC4C4868-CB8F-4AF9-9CDB-8108F2C19B6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10800000" flipH="1">
            <a:off x="-2" y="0"/>
            <a:ext cx="6086479"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xmlns="" id="{375E0459-6403-40CD-989D-56A4407CA12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H="1">
            <a:off x="6086474" y="-1"/>
            <a:ext cx="3057523"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xmlns="" id="{53E5B1A8-3AC9-4BD1-9BBC-78CA94F2D1B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344512" y="-1"/>
            <a:ext cx="8799485"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p:cNvSpPr>
            <a:spLocks noGrp="1"/>
          </p:cNvSpPr>
          <p:nvPr>
            <p:ph type="title"/>
          </p:nvPr>
        </p:nvSpPr>
        <p:spPr>
          <a:xfrm>
            <a:off x="1028699" y="294538"/>
            <a:ext cx="7421963" cy="1033669"/>
          </a:xfrm>
        </p:spPr>
        <p:txBody>
          <a:bodyPr>
            <a:normAutofit/>
          </a:bodyPr>
          <a:lstStyle/>
          <a:p>
            <a:pPr>
              <a:lnSpc>
                <a:spcPct val="90000"/>
              </a:lnSpc>
            </a:pPr>
            <a:r>
              <a:rPr lang="en-US" sz="3200">
                <a:solidFill>
                  <a:srgbClr val="FFFFFF"/>
                </a:solidFill>
                <a:latin typeface="Arial" pitchFamily="34" charset="0"/>
                <a:ea typeface="Times New Roman" pitchFamily="18" charset="0"/>
                <a:cs typeface="Arial" pitchFamily="34" charset="0"/>
              </a:rPr>
              <a:t>Electronic Clearing Service</a:t>
            </a:r>
            <a:br>
              <a:rPr lang="en-US" sz="3200">
                <a:solidFill>
                  <a:srgbClr val="FFFFFF"/>
                </a:solidFill>
                <a:latin typeface="Arial" pitchFamily="34" charset="0"/>
                <a:ea typeface="Times New Roman" pitchFamily="18" charset="0"/>
                <a:cs typeface="Arial" pitchFamily="34" charset="0"/>
              </a:rPr>
            </a:br>
            <a:endParaRPr lang="en-US" sz="3200">
              <a:solidFill>
                <a:srgbClr val="FFFFFF"/>
              </a:solidFill>
            </a:endParaRPr>
          </a:p>
        </p:txBody>
      </p:sp>
      <p:sp>
        <p:nvSpPr>
          <p:cNvPr id="5" name="Content Placeholder 4"/>
          <p:cNvSpPr>
            <a:spLocks noGrp="1"/>
          </p:cNvSpPr>
          <p:nvPr>
            <p:ph idx="1"/>
          </p:nvPr>
        </p:nvSpPr>
        <p:spPr>
          <a:xfrm>
            <a:off x="1028699" y="2318197"/>
            <a:ext cx="7293023" cy="3683358"/>
          </a:xfrm>
        </p:spPr>
        <p:txBody>
          <a:bodyPr anchor="ctr">
            <a:normAutofit/>
          </a:bodyPr>
          <a:lstStyle/>
          <a:p>
            <a:pPr>
              <a:lnSpc>
                <a:spcPct val="90000"/>
              </a:lnSpc>
            </a:pPr>
            <a:r>
              <a:rPr lang="en-US" sz="1300">
                <a:latin typeface="Arial" pitchFamily="34" charset="0"/>
                <a:ea typeface="Times New Roman" pitchFamily="18" charset="0"/>
                <a:cs typeface="Arial" pitchFamily="34" charset="0"/>
              </a:rPr>
              <a:t>In the  Electronic Clearing Service (ECS), the following steps are followed:</a:t>
            </a:r>
          </a:p>
          <a:p>
            <a:pPr>
              <a:lnSpc>
                <a:spcPct val="90000"/>
              </a:lnSpc>
            </a:pPr>
            <a:r>
              <a:rPr lang="en-US" sz="1300">
                <a:latin typeface="Arial" pitchFamily="34" charset="0"/>
                <a:ea typeface="Times New Roman" pitchFamily="18" charset="0"/>
                <a:cs typeface="Arial" pitchFamily="34" charset="0"/>
              </a:rPr>
              <a:t>When A wants to send a specified amounts to B:</a:t>
            </a:r>
          </a:p>
          <a:p>
            <a:pPr>
              <a:lnSpc>
                <a:spcPct val="90000"/>
              </a:lnSpc>
              <a:defRPr/>
            </a:pPr>
            <a:endParaRPr lang="en-US" sz="1300">
              <a:latin typeface="Arial" pitchFamily="34" charset="0"/>
              <a:cs typeface="Arial" pitchFamily="34" charset="0"/>
            </a:endParaRPr>
          </a:p>
          <a:p>
            <a:pPr eaLnBrk="0" hangingPunct="0">
              <a:lnSpc>
                <a:spcPct val="90000"/>
              </a:lnSpc>
              <a:buFontTx/>
              <a:buAutoNum type="arabicPeriod"/>
              <a:defRPr/>
            </a:pPr>
            <a:r>
              <a:rPr lang="en-US" sz="1300">
                <a:latin typeface="Arial" pitchFamily="34" charset="0"/>
                <a:ea typeface="Times New Roman" pitchFamily="18" charset="0"/>
                <a:cs typeface="Arial" pitchFamily="34" charset="0"/>
              </a:rPr>
              <a:t>A requests B to send the unique 9-digit code of B's bank Y and B's account</a:t>
            </a:r>
            <a:r>
              <a:rPr lang="en-US" sz="1300">
                <a:latin typeface="Arial" pitchFamily="34" charset="0"/>
                <a:cs typeface="Arial" pitchFamily="34" charset="0"/>
              </a:rPr>
              <a:t> </a:t>
            </a:r>
            <a:r>
              <a:rPr lang="en-US" sz="1300">
                <a:latin typeface="Arial" pitchFamily="34" charset="0"/>
                <a:ea typeface="Times New Roman" pitchFamily="18" charset="0"/>
                <a:cs typeface="Arial" pitchFamily="34" charset="0"/>
              </a:rPr>
              <a:t>number in Y in which the money due has to be credited.</a:t>
            </a:r>
          </a:p>
          <a:p>
            <a:pPr eaLnBrk="0" hangingPunct="0">
              <a:lnSpc>
                <a:spcPct val="90000"/>
              </a:lnSpc>
              <a:defRPr/>
            </a:pPr>
            <a:endParaRPr lang="en-US" sz="1300">
              <a:latin typeface="Arial" pitchFamily="34" charset="0"/>
              <a:cs typeface="Arial" pitchFamily="34" charset="0"/>
            </a:endParaRPr>
          </a:p>
          <a:p>
            <a:pPr eaLnBrk="0" hangingPunct="0">
              <a:lnSpc>
                <a:spcPct val="90000"/>
              </a:lnSpc>
              <a:buNone/>
              <a:defRPr/>
            </a:pPr>
            <a:r>
              <a:rPr lang="en-US" sz="1300">
                <a:latin typeface="Arial" pitchFamily="34" charset="0"/>
                <a:ea typeface="Times New Roman" pitchFamily="18" charset="0"/>
                <a:cs typeface="Arial" pitchFamily="34" charset="0"/>
              </a:rPr>
              <a:t>2. A sends an intimation to its bank X to debit its account by the specified amount</a:t>
            </a:r>
            <a:r>
              <a:rPr lang="en-US" sz="1300">
                <a:latin typeface="Arial" pitchFamily="34" charset="0"/>
                <a:cs typeface="Arial" pitchFamily="34" charset="0"/>
              </a:rPr>
              <a:t>   </a:t>
            </a:r>
            <a:r>
              <a:rPr lang="en-US" sz="1300">
                <a:latin typeface="Arial" pitchFamily="34" charset="0"/>
                <a:ea typeface="Times New Roman" pitchFamily="18" charset="0"/>
                <a:cs typeface="Arial" pitchFamily="34" charset="0"/>
              </a:rPr>
              <a:t>and credit it to B's account with bank Y.</a:t>
            </a:r>
          </a:p>
          <a:p>
            <a:pPr eaLnBrk="0" hangingPunct="0">
              <a:lnSpc>
                <a:spcPct val="90000"/>
              </a:lnSpc>
              <a:defRPr/>
            </a:pPr>
            <a:endParaRPr lang="en-US" sz="1300">
              <a:latin typeface="Arial" pitchFamily="34" charset="0"/>
              <a:cs typeface="Arial" pitchFamily="34" charset="0"/>
            </a:endParaRPr>
          </a:p>
          <a:p>
            <a:pPr eaLnBrk="0" hangingPunct="0">
              <a:lnSpc>
                <a:spcPct val="90000"/>
              </a:lnSpc>
              <a:buNone/>
              <a:defRPr/>
            </a:pPr>
            <a:r>
              <a:rPr lang="en-US" sz="1300">
                <a:latin typeface="Arial" pitchFamily="34" charset="0"/>
                <a:ea typeface="Times New Roman" pitchFamily="18" charset="0"/>
                <a:cs typeface="Arial" pitchFamily="34" charset="0"/>
              </a:rPr>
              <a:t>3. Bank X requests ACH to debit its account with ACH by S and credit it to Y's account. It also requests ACH to advise Y to credit B's account by the specified amount S.</a:t>
            </a:r>
            <a:endParaRPr lang="en-US" sz="1300">
              <a:latin typeface="Arial" pitchFamily="34" charset="0"/>
              <a:cs typeface="Arial" pitchFamily="34" charset="0"/>
            </a:endParaRPr>
          </a:p>
          <a:p>
            <a:pPr eaLnBrk="0" hangingPunct="0">
              <a:lnSpc>
                <a:spcPct val="90000"/>
              </a:lnSpc>
              <a:defRPr/>
            </a:pPr>
            <a:endParaRPr lang="en-US" sz="1300">
              <a:latin typeface="Arial" pitchFamily="34" charset="0"/>
              <a:ea typeface="Times New Roman" pitchFamily="18" charset="0"/>
              <a:cs typeface="Arial" pitchFamily="34" charset="0"/>
            </a:endParaRPr>
          </a:p>
          <a:p>
            <a:pPr eaLnBrk="0" hangingPunct="0">
              <a:lnSpc>
                <a:spcPct val="90000"/>
              </a:lnSpc>
              <a:buNone/>
              <a:defRPr/>
            </a:pPr>
            <a:r>
              <a:rPr lang="en-US" sz="1300">
                <a:latin typeface="Arial" pitchFamily="34" charset="0"/>
                <a:ea typeface="Times New Roman" pitchFamily="18" charset="0"/>
                <a:cs typeface="Arial" pitchFamily="34" charset="0"/>
              </a:rPr>
              <a:t>4. ACH requests Y to credit B's account with the specified amount S. </a:t>
            </a:r>
            <a:endParaRPr lang="en-US" sz="1300">
              <a:latin typeface="Arial" pitchFamily="34" charset="0"/>
              <a:cs typeface="Arial" pitchFamily="34" charset="0"/>
            </a:endParaRPr>
          </a:p>
          <a:p>
            <a:pPr eaLnBrk="0" hangingPunct="0">
              <a:lnSpc>
                <a:spcPct val="90000"/>
              </a:lnSpc>
              <a:defRPr/>
            </a:pPr>
            <a:endParaRPr lang="en-US" sz="1300">
              <a:latin typeface="Arial" pitchFamily="34" charset="0"/>
              <a:ea typeface="Times New Roman" pitchFamily="18" charset="0"/>
              <a:cs typeface="Arial" pitchFamily="34" charset="0"/>
            </a:endParaRPr>
          </a:p>
          <a:p>
            <a:pPr eaLnBrk="0" hangingPunct="0">
              <a:lnSpc>
                <a:spcPct val="90000"/>
              </a:lnSpc>
              <a:buNone/>
              <a:defRPr/>
            </a:pPr>
            <a:r>
              <a:rPr lang="en-US" sz="1300">
                <a:latin typeface="Arial" pitchFamily="34" charset="0"/>
                <a:ea typeface="Times New Roman" pitchFamily="18" charset="0"/>
                <a:cs typeface="Arial" pitchFamily="34" charset="0"/>
              </a:rPr>
              <a:t>5. Y intimates B that the amount from A has been credited.</a:t>
            </a:r>
          </a:p>
          <a:p>
            <a:pPr eaLnBrk="0" hangingPunct="0">
              <a:lnSpc>
                <a:spcPct val="90000"/>
              </a:lnSpc>
              <a:buNone/>
              <a:defRPr/>
            </a:pPr>
            <a:endParaRPr lang="en-US" sz="1300">
              <a:latin typeface="Arial" pitchFamily="34" charset="0"/>
              <a:ea typeface="Times New Roman" pitchFamily="18" charset="0"/>
              <a:cs typeface="Arial" pitchFamily="34" charset="0"/>
            </a:endParaRPr>
          </a:p>
          <a:p>
            <a:pPr eaLnBrk="0" hangingPunct="0">
              <a:lnSpc>
                <a:spcPct val="90000"/>
              </a:lnSpc>
              <a:buNone/>
              <a:defRPr/>
            </a:pPr>
            <a:r>
              <a:rPr lang="en-US" sz="1300">
                <a:latin typeface="Arial" pitchFamily="34" charset="0"/>
                <a:ea typeface="Times New Roman" pitchFamily="18" charset="0"/>
                <a:cs typeface="Arial" pitchFamily="34" charset="0"/>
              </a:rPr>
              <a:t>Normally A will intimate B that it has sent the amount S to B's bank account with Y.</a:t>
            </a:r>
            <a:endParaRPr lang="en-US" sz="1300"/>
          </a:p>
        </p:txBody>
      </p:sp>
      <p:sp>
        <p:nvSpPr>
          <p:cNvPr id="2" name="Slide Number Placeholder 1">
            <a:extLst>
              <a:ext uri="{FF2B5EF4-FFF2-40B4-BE49-F238E27FC236}">
                <a16:creationId xmlns:a16="http://schemas.microsoft.com/office/drawing/2014/main" xmlns="" id="{FBF5F879-5EC0-4D89-A784-67CCD2F142C9}"/>
              </a:ext>
            </a:extLst>
          </p:cNvPr>
          <p:cNvSpPr>
            <a:spLocks noGrp="1"/>
          </p:cNvSpPr>
          <p:nvPr>
            <p:ph type="sldNum" sz="quarter" idx="12"/>
          </p:nvPr>
        </p:nvSpPr>
        <p:spPr/>
        <p:txBody>
          <a:bodyPr/>
          <a:lstStyle/>
          <a:p>
            <a:fld id="{B6F15528-21DE-4FAA-801E-634DDDAF4B2B}" type="slidenum">
              <a:rPr lang="en-US" smtClean="0"/>
              <a:pPr/>
              <a:t>56</a:t>
            </a:fld>
            <a:endParaRPr lang="en-US"/>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xmlns="" id="{F3060C83-F051-4F0E-ABAD-AA0DFC48B21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9144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Freeform: Shape 72">
            <a:extLst>
              <a:ext uri="{FF2B5EF4-FFF2-40B4-BE49-F238E27FC236}">
                <a16:creationId xmlns:a16="http://schemas.microsoft.com/office/drawing/2014/main" xmlns="" id="{83C98ABE-055B-441F-B07E-44F97F083C3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18900000" flipH="1">
            <a:off x="-282117" y="-253670"/>
            <a:ext cx="137072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Rectangle 74">
            <a:extLst>
              <a:ext uri="{FF2B5EF4-FFF2-40B4-BE49-F238E27FC236}">
                <a16:creationId xmlns:a16="http://schemas.microsoft.com/office/drawing/2014/main" xmlns="" id="{29FDB030-9B49-4CED-8CCD-4D99382388A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18900000" flipH="1">
            <a:off x="668730" y="422146"/>
            <a:ext cx="484026"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xmlns="" id="{3783CA14-24A1-485C-8B30-D6A5D87987A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18900000" flipH="1">
            <a:off x="7532611" y="655140"/>
            <a:ext cx="515604"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Freeform: Shape 78">
            <a:extLst>
              <a:ext uri="{FF2B5EF4-FFF2-40B4-BE49-F238E27FC236}">
                <a16:creationId xmlns:a16="http://schemas.microsoft.com/office/drawing/2014/main" xmlns="" id="{9A97C86A-04D6-40F7-AE84-31AB43E6A84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10800000" flipH="1">
            <a:off x="7017482" y="0"/>
            <a:ext cx="2126518"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 name="Slide Number Placeholder 2"/>
          <p:cNvSpPr>
            <a:spLocks noGrp="1"/>
          </p:cNvSpPr>
          <p:nvPr>
            <p:ph type="sldNum" sz="quarter" idx="12"/>
          </p:nvPr>
        </p:nvSpPr>
        <p:spPr>
          <a:xfrm>
            <a:off x="6603999" y="6356350"/>
            <a:ext cx="2057400" cy="365125"/>
          </a:xfrm>
        </p:spPr>
        <p:txBody>
          <a:bodyPr>
            <a:normAutofit/>
          </a:bodyPr>
          <a:lstStyle/>
          <a:p>
            <a:pPr>
              <a:spcAft>
                <a:spcPts val="600"/>
              </a:spcAft>
              <a:defRPr/>
            </a:pPr>
            <a:fld id="{55AB54DF-E830-41AF-855D-3F3A4B0EEBC0}" type="slidenum">
              <a:rPr lang="en-US" smtClean="0"/>
              <a:pPr>
                <a:spcAft>
                  <a:spcPts val="600"/>
                </a:spcAft>
                <a:defRPr/>
              </a:pPr>
              <a:t>57</a:t>
            </a:fld>
            <a:endParaRPr lang="en-US"/>
          </a:p>
        </p:txBody>
      </p:sp>
      <p:sp>
        <p:nvSpPr>
          <p:cNvPr id="81" name="Isosceles Triangle 80">
            <a:extLst>
              <a:ext uri="{FF2B5EF4-FFF2-40B4-BE49-F238E27FC236}">
                <a16:creationId xmlns:a16="http://schemas.microsoft.com/office/drawing/2014/main" xmlns="" id="{FF9F2414-84E8-453E-B1F3-389FDE8192D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H="1">
            <a:off x="5982258" y="6115501"/>
            <a:ext cx="1120884"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482" name="Picture 2" descr="Diagram&#10;&#10;Description automatically generated"/>
          <p:cNvPicPr>
            <a:picLocks noChangeAspect="1" noChangeArrowheads="1"/>
          </p:cNvPicPr>
          <p:nvPr/>
        </p:nvPicPr>
        <p:blipFill>
          <a:blip r:embed="rId2"/>
          <a:stretch>
            <a:fillRect/>
          </a:stretch>
        </p:blipFill>
        <p:spPr bwMode="auto">
          <a:xfrm>
            <a:off x="482600" y="811784"/>
            <a:ext cx="8178799" cy="5234430"/>
          </a:xfrm>
          <a:prstGeom prst="rect">
            <a:avLst/>
          </a:prstGeom>
          <a:noFill/>
          <a:ln>
            <a:noFill/>
          </a:ln>
        </p:spPr>
      </p:pic>
      <p:sp>
        <p:nvSpPr>
          <p:cNvPr id="83" name="Isosceles Triangle 82">
            <a:extLst>
              <a:ext uri="{FF2B5EF4-FFF2-40B4-BE49-F238E27FC236}">
                <a16:creationId xmlns:a16="http://schemas.microsoft.com/office/drawing/2014/main" xmlns="" id="{3ECA69A1-7536-43AC-85EF-C7106179F5E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H="1">
            <a:off x="5703060" y="6453143"/>
            <a:ext cx="611177"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xmlns="" id="{2E442304-DDBD-4F7B-8017-36BCC863FB4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F5957E3A-3F4A-43F9-B72B-03F324303804}"/>
              </a:ext>
            </a:extLst>
          </p:cNvPr>
          <p:cNvSpPr>
            <a:spLocks noGrp="1"/>
          </p:cNvSpPr>
          <p:nvPr>
            <p:ph type="title"/>
          </p:nvPr>
        </p:nvSpPr>
        <p:spPr>
          <a:xfrm>
            <a:off x="476250" y="640823"/>
            <a:ext cx="2563994" cy="5583148"/>
          </a:xfrm>
        </p:spPr>
        <p:txBody>
          <a:bodyPr anchor="ctr">
            <a:normAutofit/>
          </a:bodyPr>
          <a:lstStyle/>
          <a:p>
            <a:r>
              <a:rPr lang="en-SG" sz="4000"/>
              <a:t>Real Time Gross Sattlement (RTGS)</a:t>
            </a:r>
          </a:p>
        </p:txBody>
      </p:sp>
      <p:sp>
        <p:nvSpPr>
          <p:cNvPr id="11" name="sketch line">
            <a:extLst>
              <a:ext uri="{FF2B5EF4-FFF2-40B4-BE49-F238E27FC236}">
                <a16:creationId xmlns:a16="http://schemas.microsoft.com/office/drawing/2014/main" xmlns="" id="{5E107275-3853-46FD-A241-DE4355A4267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a:off x="544313" y="3465005"/>
            <a:ext cx="5410200" cy="13716"/>
          </a:xfrm>
          <a:custGeom>
            <a:avLst/>
            <a:gdLst>
              <a:gd name="connsiteX0" fmla="*/ 0 w 5410200"/>
              <a:gd name="connsiteY0" fmla="*/ 0 h 13716"/>
              <a:gd name="connsiteX1" fmla="*/ 568071 w 5410200"/>
              <a:gd name="connsiteY1" fmla="*/ 0 h 13716"/>
              <a:gd name="connsiteX2" fmla="*/ 1298448 w 5410200"/>
              <a:gd name="connsiteY2" fmla="*/ 0 h 13716"/>
              <a:gd name="connsiteX3" fmla="*/ 1920621 w 5410200"/>
              <a:gd name="connsiteY3" fmla="*/ 0 h 13716"/>
              <a:gd name="connsiteX4" fmla="*/ 2488692 w 5410200"/>
              <a:gd name="connsiteY4" fmla="*/ 0 h 13716"/>
              <a:gd name="connsiteX5" fmla="*/ 3219069 w 5410200"/>
              <a:gd name="connsiteY5" fmla="*/ 0 h 13716"/>
              <a:gd name="connsiteX6" fmla="*/ 3895344 w 5410200"/>
              <a:gd name="connsiteY6" fmla="*/ 0 h 13716"/>
              <a:gd name="connsiteX7" fmla="*/ 4571619 w 5410200"/>
              <a:gd name="connsiteY7" fmla="*/ 0 h 13716"/>
              <a:gd name="connsiteX8" fmla="*/ 5410200 w 5410200"/>
              <a:gd name="connsiteY8" fmla="*/ 0 h 13716"/>
              <a:gd name="connsiteX9" fmla="*/ 5410200 w 5410200"/>
              <a:gd name="connsiteY9" fmla="*/ 13716 h 13716"/>
              <a:gd name="connsiteX10" fmla="*/ 4842129 w 5410200"/>
              <a:gd name="connsiteY10" fmla="*/ 13716 h 13716"/>
              <a:gd name="connsiteX11" fmla="*/ 4328160 w 5410200"/>
              <a:gd name="connsiteY11" fmla="*/ 13716 h 13716"/>
              <a:gd name="connsiteX12" fmla="*/ 3597783 w 5410200"/>
              <a:gd name="connsiteY12" fmla="*/ 13716 h 13716"/>
              <a:gd name="connsiteX13" fmla="*/ 3029712 w 5410200"/>
              <a:gd name="connsiteY13" fmla="*/ 13716 h 13716"/>
              <a:gd name="connsiteX14" fmla="*/ 2299335 w 5410200"/>
              <a:gd name="connsiteY14" fmla="*/ 13716 h 13716"/>
              <a:gd name="connsiteX15" fmla="*/ 1514856 w 5410200"/>
              <a:gd name="connsiteY15" fmla="*/ 13716 h 13716"/>
              <a:gd name="connsiteX16" fmla="*/ 892683 w 5410200"/>
              <a:gd name="connsiteY16" fmla="*/ 13716 h 13716"/>
              <a:gd name="connsiteX17" fmla="*/ 0 w 5410200"/>
              <a:gd name="connsiteY17" fmla="*/ 13716 h 13716"/>
              <a:gd name="connsiteX18" fmla="*/ 0 w 5410200"/>
              <a:gd name="connsiteY18" fmla="*/ 0 h 13716"/>
              <a:gd name="connsiteX0" fmla="*/ 0 w 5410200"/>
              <a:gd name="connsiteY0" fmla="*/ 0 h 13716"/>
              <a:gd name="connsiteX1" fmla="*/ 622173 w 5410200"/>
              <a:gd name="connsiteY1" fmla="*/ 0 h 13716"/>
              <a:gd name="connsiteX2" fmla="*/ 1136142 w 5410200"/>
              <a:gd name="connsiteY2" fmla="*/ 0 h 13716"/>
              <a:gd name="connsiteX3" fmla="*/ 1920621 w 5410200"/>
              <a:gd name="connsiteY3" fmla="*/ 0 h 13716"/>
              <a:gd name="connsiteX4" fmla="*/ 2542794 w 5410200"/>
              <a:gd name="connsiteY4" fmla="*/ 0 h 13716"/>
              <a:gd name="connsiteX5" fmla="*/ 3164967 w 5410200"/>
              <a:gd name="connsiteY5" fmla="*/ 0 h 13716"/>
              <a:gd name="connsiteX6" fmla="*/ 3949446 w 5410200"/>
              <a:gd name="connsiteY6" fmla="*/ 0 h 13716"/>
              <a:gd name="connsiteX7" fmla="*/ 4517517 w 5410200"/>
              <a:gd name="connsiteY7" fmla="*/ 0 h 13716"/>
              <a:gd name="connsiteX8" fmla="*/ 5410200 w 5410200"/>
              <a:gd name="connsiteY8" fmla="*/ 0 h 13716"/>
              <a:gd name="connsiteX9" fmla="*/ 5410200 w 5410200"/>
              <a:gd name="connsiteY9" fmla="*/ 13716 h 13716"/>
              <a:gd name="connsiteX10" fmla="*/ 4842129 w 5410200"/>
              <a:gd name="connsiteY10" fmla="*/ 13716 h 13716"/>
              <a:gd name="connsiteX11" fmla="*/ 4165854 w 5410200"/>
              <a:gd name="connsiteY11" fmla="*/ 13716 h 13716"/>
              <a:gd name="connsiteX12" fmla="*/ 3543681 w 5410200"/>
              <a:gd name="connsiteY12" fmla="*/ 13716 h 13716"/>
              <a:gd name="connsiteX13" fmla="*/ 2759202 w 5410200"/>
              <a:gd name="connsiteY13" fmla="*/ 13716 h 13716"/>
              <a:gd name="connsiteX14" fmla="*/ 1974723 w 5410200"/>
              <a:gd name="connsiteY14" fmla="*/ 13716 h 13716"/>
              <a:gd name="connsiteX15" fmla="*/ 1406652 w 5410200"/>
              <a:gd name="connsiteY15" fmla="*/ 13716 h 13716"/>
              <a:gd name="connsiteX16" fmla="*/ 730377 w 5410200"/>
              <a:gd name="connsiteY16" fmla="*/ 13716 h 13716"/>
              <a:gd name="connsiteX17" fmla="*/ 0 w 5410200"/>
              <a:gd name="connsiteY17" fmla="*/ 13716 h 13716"/>
              <a:gd name="connsiteX18" fmla="*/ 0 w 5410200"/>
              <a:gd name="connsiteY18" fmla="*/ 0 h 13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3716" fill="none" extrusionOk="0">
                <a:moveTo>
                  <a:pt x="0" y="0"/>
                </a:moveTo>
                <a:cubicBezTo>
                  <a:pt x="176940" y="8795"/>
                  <a:pt x="295530" y="-3818"/>
                  <a:pt x="568071" y="0"/>
                </a:cubicBezTo>
                <a:cubicBezTo>
                  <a:pt x="821049" y="-7814"/>
                  <a:pt x="977778" y="-9274"/>
                  <a:pt x="1298448" y="0"/>
                </a:cubicBezTo>
                <a:cubicBezTo>
                  <a:pt x="1590381" y="13044"/>
                  <a:pt x="1630605" y="-28"/>
                  <a:pt x="1920621" y="0"/>
                </a:cubicBezTo>
                <a:cubicBezTo>
                  <a:pt x="2206035" y="10386"/>
                  <a:pt x="2357755" y="-28028"/>
                  <a:pt x="2488692" y="0"/>
                </a:cubicBezTo>
                <a:cubicBezTo>
                  <a:pt x="2633521" y="25625"/>
                  <a:pt x="3022777" y="-45440"/>
                  <a:pt x="3219069" y="0"/>
                </a:cubicBezTo>
                <a:cubicBezTo>
                  <a:pt x="3460337" y="63290"/>
                  <a:pt x="3645640" y="26494"/>
                  <a:pt x="3895344" y="0"/>
                </a:cubicBezTo>
                <a:cubicBezTo>
                  <a:pt x="4126339" y="-535"/>
                  <a:pt x="4382665" y="-55222"/>
                  <a:pt x="4571619" y="0"/>
                </a:cubicBezTo>
                <a:cubicBezTo>
                  <a:pt x="4776405" y="-816"/>
                  <a:pt x="5201098" y="-43036"/>
                  <a:pt x="5410200" y="0"/>
                </a:cubicBezTo>
                <a:cubicBezTo>
                  <a:pt x="5409052" y="2649"/>
                  <a:pt x="5410186" y="9063"/>
                  <a:pt x="5410200" y="13716"/>
                </a:cubicBezTo>
                <a:cubicBezTo>
                  <a:pt x="5133704" y="5182"/>
                  <a:pt x="5123444" y="31477"/>
                  <a:pt x="4842129" y="13716"/>
                </a:cubicBezTo>
                <a:cubicBezTo>
                  <a:pt x="4568650" y="-219"/>
                  <a:pt x="4447390" y="8221"/>
                  <a:pt x="4328160" y="13716"/>
                </a:cubicBezTo>
                <a:cubicBezTo>
                  <a:pt x="4227436" y="28078"/>
                  <a:pt x="3754725" y="-2253"/>
                  <a:pt x="3597783" y="13716"/>
                </a:cubicBezTo>
                <a:cubicBezTo>
                  <a:pt x="3459353" y="10223"/>
                  <a:pt x="3317740" y="47315"/>
                  <a:pt x="3029712" y="13716"/>
                </a:cubicBezTo>
                <a:cubicBezTo>
                  <a:pt x="2766446" y="5245"/>
                  <a:pt x="2645518" y="35922"/>
                  <a:pt x="2299335" y="13716"/>
                </a:cubicBezTo>
                <a:cubicBezTo>
                  <a:pt x="1977844" y="23735"/>
                  <a:pt x="1781583" y="-1801"/>
                  <a:pt x="1514856" y="13716"/>
                </a:cubicBezTo>
                <a:cubicBezTo>
                  <a:pt x="1212648" y="18781"/>
                  <a:pt x="1087880" y="-4407"/>
                  <a:pt x="892683" y="13716"/>
                </a:cubicBezTo>
                <a:cubicBezTo>
                  <a:pt x="745769" y="11772"/>
                  <a:pt x="183254" y="-32062"/>
                  <a:pt x="0" y="13716"/>
                </a:cubicBezTo>
                <a:cubicBezTo>
                  <a:pt x="-907" y="9799"/>
                  <a:pt x="-75" y="7151"/>
                  <a:pt x="0" y="0"/>
                </a:cubicBezTo>
                <a:close/>
              </a:path>
              <a:path w="5410200" h="13716" stroke="0" extrusionOk="0">
                <a:moveTo>
                  <a:pt x="0" y="0"/>
                </a:moveTo>
                <a:cubicBezTo>
                  <a:pt x="269468" y="-22806"/>
                  <a:pt x="392563" y="4840"/>
                  <a:pt x="622173" y="0"/>
                </a:cubicBezTo>
                <a:cubicBezTo>
                  <a:pt x="884216" y="-2196"/>
                  <a:pt x="1034637" y="7784"/>
                  <a:pt x="1136142" y="0"/>
                </a:cubicBezTo>
                <a:cubicBezTo>
                  <a:pt x="1204956" y="5920"/>
                  <a:pt x="1559779" y="-61408"/>
                  <a:pt x="1920621" y="0"/>
                </a:cubicBezTo>
                <a:cubicBezTo>
                  <a:pt x="2280250" y="-18581"/>
                  <a:pt x="2372470" y="4128"/>
                  <a:pt x="2542794" y="0"/>
                </a:cubicBezTo>
                <a:cubicBezTo>
                  <a:pt x="2688150" y="-17189"/>
                  <a:pt x="2885478" y="-51412"/>
                  <a:pt x="3164967" y="0"/>
                </a:cubicBezTo>
                <a:cubicBezTo>
                  <a:pt x="3470933" y="16143"/>
                  <a:pt x="3588003" y="-4313"/>
                  <a:pt x="3949446" y="0"/>
                </a:cubicBezTo>
                <a:cubicBezTo>
                  <a:pt x="4331172" y="1470"/>
                  <a:pt x="4289286" y="5331"/>
                  <a:pt x="4517517" y="0"/>
                </a:cubicBezTo>
                <a:cubicBezTo>
                  <a:pt x="4736577" y="41911"/>
                  <a:pt x="5141868" y="443"/>
                  <a:pt x="5410200" y="0"/>
                </a:cubicBezTo>
                <a:cubicBezTo>
                  <a:pt x="5410845" y="2936"/>
                  <a:pt x="5409877" y="9829"/>
                  <a:pt x="5410200" y="13716"/>
                </a:cubicBezTo>
                <a:cubicBezTo>
                  <a:pt x="5130880" y="48304"/>
                  <a:pt x="5008082" y="-27188"/>
                  <a:pt x="4842129" y="13716"/>
                </a:cubicBezTo>
                <a:cubicBezTo>
                  <a:pt x="4629232" y="38478"/>
                  <a:pt x="4430159" y="43872"/>
                  <a:pt x="4165854" y="13716"/>
                </a:cubicBezTo>
                <a:cubicBezTo>
                  <a:pt x="3880517" y="17026"/>
                  <a:pt x="3820863" y="-12209"/>
                  <a:pt x="3543681" y="13716"/>
                </a:cubicBezTo>
                <a:cubicBezTo>
                  <a:pt x="3267577" y="39687"/>
                  <a:pt x="3047131" y="-8774"/>
                  <a:pt x="2759202" y="13716"/>
                </a:cubicBezTo>
                <a:cubicBezTo>
                  <a:pt x="2418778" y="17929"/>
                  <a:pt x="2206820" y="-35095"/>
                  <a:pt x="1974723" y="13716"/>
                </a:cubicBezTo>
                <a:cubicBezTo>
                  <a:pt x="1740429" y="35710"/>
                  <a:pt x="1599301" y="34493"/>
                  <a:pt x="1406652" y="13716"/>
                </a:cubicBezTo>
                <a:cubicBezTo>
                  <a:pt x="1196601" y="3966"/>
                  <a:pt x="938578" y="38717"/>
                  <a:pt x="730377" y="13716"/>
                </a:cubicBezTo>
                <a:cubicBezTo>
                  <a:pt x="524173" y="26651"/>
                  <a:pt x="336004" y="-17469"/>
                  <a:pt x="0" y="13716"/>
                </a:cubicBezTo>
                <a:cubicBezTo>
                  <a:pt x="-377" y="9245"/>
                  <a:pt x="1157" y="3819"/>
                  <a:pt x="0" y="0"/>
                </a:cubicBezTo>
                <a:close/>
              </a:path>
              <a:path w="5410200" h="13716" fill="none" stroke="0" extrusionOk="0">
                <a:moveTo>
                  <a:pt x="0" y="0"/>
                </a:moveTo>
                <a:cubicBezTo>
                  <a:pt x="148438" y="-27720"/>
                  <a:pt x="315263" y="-14841"/>
                  <a:pt x="568071" y="0"/>
                </a:cubicBezTo>
                <a:cubicBezTo>
                  <a:pt x="840209" y="21288"/>
                  <a:pt x="982180" y="-6281"/>
                  <a:pt x="1298448" y="0"/>
                </a:cubicBezTo>
                <a:cubicBezTo>
                  <a:pt x="1577021" y="13763"/>
                  <a:pt x="1630910" y="1060"/>
                  <a:pt x="1920621" y="0"/>
                </a:cubicBezTo>
                <a:cubicBezTo>
                  <a:pt x="2200928" y="-1340"/>
                  <a:pt x="2382869" y="-10369"/>
                  <a:pt x="2488692" y="0"/>
                </a:cubicBezTo>
                <a:cubicBezTo>
                  <a:pt x="2620356" y="20061"/>
                  <a:pt x="3042766" y="-74691"/>
                  <a:pt x="3219069" y="0"/>
                </a:cubicBezTo>
                <a:cubicBezTo>
                  <a:pt x="3395755" y="31704"/>
                  <a:pt x="3646717" y="33546"/>
                  <a:pt x="3895344" y="0"/>
                </a:cubicBezTo>
                <a:cubicBezTo>
                  <a:pt x="4131847" y="-43416"/>
                  <a:pt x="4371681" y="11418"/>
                  <a:pt x="4571619" y="0"/>
                </a:cubicBezTo>
                <a:cubicBezTo>
                  <a:pt x="4799447" y="47677"/>
                  <a:pt x="5212547" y="1562"/>
                  <a:pt x="5410200" y="0"/>
                </a:cubicBezTo>
                <a:cubicBezTo>
                  <a:pt x="5408905" y="2744"/>
                  <a:pt x="5410401" y="9950"/>
                  <a:pt x="5410200" y="13716"/>
                </a:cubicBezTo>
                <a:cubicBezTo>
                  <a:pt x="5139576" y="2947"/>
                  <a:pt x="5122299" y="33775"/>
                  <a:pt x="4842129" y="13716"/>
                </a:cubicBezTo>
                <a:cubicBezTo>
                  <a:pt x="4566356" y="6655"/>
                  <a:pt x="4456854" y="15426"/>
                  <a:pt x="4328160" y="13716"/>
                </a:cubicBezTo>
                <a:cubicBezTo>
                  <a:pt x="4234703" y="-822"/>
                  <a:pt x="3768176" y="-16062"/>
                  <a:pt x="3597783" y="13716"/>
                </a:cubicBezTo>
                <a:cubicBezTo>
                  <a:pt x="3430303" y="10148"/>
                  <a:pt x="3287506" y="20215"/>
                  <a:pt x="3029712" y="13716"/>
                </a:cubicBezTo>
                <a:cubicBezTo>
                  <a:pt x="2742636" y="-2421"/>
                  <a:pt x="2637847" y="18109"/>
                  <a:pt x="2299335" y="13716"/>
                </a:cubicBezTo>
                <a:cubicBezTo>
                  <a:pt x="1959433" y="-7861"/>
                  <a:pt x="1779456" y="37101"/>
                  <a:pt x="1514856" y="13716"/>
                </a:cubicBezTo>
                <a:cubicBezTo>
                  <a:pt x="1212431" y="31797"/>
                  <a:pt x="1086601" y="7282"/>
                  <a:pt x="892683" y="13716"/>
                </a:cubicBezTo>
                <a:cubicBezTo>
                  <a:pt x="721500" y="45800"/>
                  <a:pt x="194249" y="-29802"/>
                  <a:pt x="0" y="13716"/>
                </a:cubicBezTo>
                <a:cubicBezTo>
                  <a:pt x="-508" y="9800"/>
                  <a:pt x="-280" y="682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xmlns="" sd="1219033472">
                  <a:custGeom>
                    <a:avLst/>
                    <a:gdLst>
                      <a:gd name="connsiteX0" fmla="*/ 0 w 5410200"/>
                      <a:gd name="connsiteY0" fmla="*/ 0 h 13716"/>
                      <a:gd name="connsiteX1" fmla="*/ 568071 w 5410200"/>
                      <a:gd name="connsiteY1" fmla="*/ 0 h 13716"/>
                      <a:gd name="connsiteX2" fmla="*/ 1298448 w 5410200"/>
                      <a:gd name="connsiteY2" fmla="*/ 0 h 13716"/>
                      <a:gd name="connsiteX3" fmla="*/ 1920621 w 5410200"/>
                      <a:gd name="connsiteY3" fmla="*/ 0 h 13716"/>
                      <a:gd name="connsiteX4" fmla="*/ 2488692 w 5410200"/>
                      <a:gd name="connsiteY4" fmla="*/ 0 h 13716"/>
                      <a:gd name="connsiteX5" fmla="*/ 3219069 w 5410200"/>
                      <a:gd name="connsiteY5" fmla="*/ 0 h 13716"/>
                      <a:gd name="connsiteX6" fmla="*/ 3895344 w 5410200"/>
                      <a:gd name="connsiteY6" fmla="*/ 0 h 13716"/>
                      <a:gd name="connsiteX7" fmla="*/ 4571619 w 5410200"/>
                      <a:gd name="connsiteY7" fmla="*/ 0 h 13716"/>
                      <a:gd name="connsiteX8" fmla="*/ 5410200 w 5410200"/>
                      <a:gd name="connsiteY8" fmla="*/ 0 h 13716"/>
                      <a:gd name="connsiteX9" fmla="*/ 5410200 w 5410200"/>
                      <a:gd name="connsiteY9" fmla="*/ 13716 h 13716"/>
                      <a:gd name="connsiteX10" fmla="*/ 4842129 w 5410200"/>
                      <a:gd name="connsiteY10" fmla="*/ 13716 h 13716"/>
                      <a:gd name="connsiteX11" fmla="*/ 4328160 w 5410200"/>
                      <a:gd name="connsiteY11" fmla="*/ 13716 h 13716"/>
                      <a:gd name="connsiteX12" fmla="*/ 3597783 w 5410200"/>
                      <a:gd name="connsiteY12" fmla="*/ 13716 h 13716"/>
                      <a:gd name="connsiteX13" fmla="*/ 3029712 w 5410200"/>
                      <a:gd name="connsiteY13" fmla="*/ 13716 h 13716"/>
                      <a:gd name="connsiteX14" fmla="*/ 2299335 w 5410200"/>
                      <a:gd name="connsiteY14" fmla="*/ 13716 h 13716"/>
                      <a:gd name="connsiteX15" fmla="*/ 1514856 w 5410200"/>
                      <a:gd name="connsiteY15" fmla="*/ 13716 h 13716"/>
                      <a:gd name="connsiteX16" fmla="*/ 892683 w 5410200"/>
                      <a:gd name="connsiteY16" fmla="*/ 13716 h 13716"/>
                      <a:gd name="connsiteX17" fmla="*/ 0 w 5410200"/>
                      <a:gd name="connsiteY17" fmla="*/ 13716 h 13716"/>
                      <a:gd name="connsiteX18" fmla="*/ 0 w 5410200"/>
                      <a:gd name="connsiteY18" fmla="*/ 0 h 13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3716"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09587" y="2854"/>
                          <a:pt x="5409791" y="9451"/>
                          <a:pt x="5410200" y="13716"/>
                        </a:cubicBezTo>
                        <a:cubicBezTo>
                          <a:pt x="5139060" y="2179"/>
                          <a:pt x="5121593" y="26463"/>
                          <a:pt x="4842129" y="13716"/>
                        </a:cubicBezTo>
                        <a:cubicBezTo>
                          <a:pt x="4562665" y="969"/>
                          <a:pt x="4448273" y="4915"/>
                          <a:pt x="4328160" y="13716"/>
                        </a:cubicBezTo>
                        <a:cubicBezTo>
                          <a:pt x="4208047" y="22517"/>
                          <a:pt x="3760936" y="17995"/>
                          <a:pt x="3597783" y="13716"/>
                        </a:cubicBezTo>
                        <a:cubicBezTo>
                          <a:pt x="3434630" y="9437"/>
                          <a:pt x="3299718" y="28641"/>
                          <a:pt x="3029712" y="13716"/>
                        </a:cubicBezTo>
                        <a:cubicBezTo>
                          <a:pt x="2759706" y="-1209"/>
                          <a:pt x="2640159" y="22822"/>
                          <a:pt x="2299335" y="13716"/>
                        </a:cubicBezTo>
                        <a:cubicBezTo>
                          <a:pt x="1958511" y="4610"/>
                          <a:pt x="1801186" y="24413"/>
                          <a:pt x="1514856" y="13716"/>
                        </a:cubicBezTo>
                        <a:cubicBezTo>
                          <a:pt x="1228526" y="3019"/>
                          <a:pt x="1063509" y="-9877"/>
                          <a:pt x="892683" y="13716"/>
                        </a:cubicBezTo>
                        <a:cubicBezTo>
                          <a:pt x="721857" y="37309"/>
                          <a:pt x="186945" y="-25469"/>
                          <a:pt x="0" y="13716"/>
                        </a:cubicBezTo>
                        <a:cubicBezTo>
                          <a:pt x="-342" y="9537"/>
                          <a:pt x="-97" y="6817"/>
                          <a:pt x="0" y="0"/>
                        </a:cubicBezTo>
                        <a:close/>
                      </a:path>
                      <a:path w="5410200" h="13716"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10660" y="2787"/>
                          <a:pt x="5410166" y="9748"/>
                          <a:pt x="5410200" y="13716"/>
                        </a:cubicBezTo>
                        <a:cubicBezTo>
                          <a:pt x="5163327" y="36922"/>
                          <a:pt x="5008749" y="6121"/>
                          <a:pt x="4842129" y="13716"/>
                        </a:cubicBezTo>
                        <a:cubicBezTo>
                          <a:pt x="4675509" y="21311"/>
                          <a:pt x="4433401" y="-5187"/>
                          <a:pt x="4165854" y="13716"/>
                        </a:cubicBezTo>
                        <a:cubicBezTo>
                          <a:pt x="3898308" y="32619"/>
                          <a:pt x="3809032" y="-13282"/>
                          <a:pt x="3543681" y="13716"/>
                        </a:cubicBezTo>
                        <a:cubicBezTo>
                          <a:pt x="3278330" y="40714"/>
                          <a:pt x="3073876" y="-20489"/>
                          <a:pt x="2759202" y="13716"/>
                        </a:cubicBezTo>
                        <a:cubicBezTo>
                          <a:pt x="2444528" y="47921"/>
                          <a:pt x="2204144" y="-1200"/>
                          <a:pt x="1974723" y="13716"/>
                        </a:cubicBezTo>
                        <a:cubicBezTo>
                          <a:pt x="1745302" y="28632"/>
                          <a:pt x="1602335" y="26918"/>
                          <a:pt x="1406652" y="13716"/>
                        </a:cubicBezTo>
                        <a:cubicBezTo>
                          <a:pt x="1210969" y="514"/>
                          <a:pt x="923948" y="-1411"/>
                          <a:pt x="730377" y="13716"/>
                        </a:cubicBezTo>
                        <a:cubicBezTo>
                          <a:pt x="536806" y="28843"/>
                          <a:pt x="336496" y="-4713"/>
                          <a:pt x="0" y="13716"/>
                        </a:cubicBezTo>
                        <a:cubicBezTo>
                          <a:pt x="-535" y="9547"/>
                          <a:pt x="488" y="4515"/>
                          <a:pt x="0" y="0"/>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xmlns="" id="{F09B48C9-9A71-47E8-8954-941A5FD60D04}"/>
              </a:ext>
            </a:extLst>
          </p:cNvPr>
          <p:cNvGraphicFramePr>
            <a:graphicFrameLocks noGrp="1"/>
          </p:cNvGraphicFramePr>
          <p:nvPr>
            <p:ph idx="1"/>
            <p:extLst>
              <p:ext uri="{D42A27DB-BD31-4B8C-83A1-F6EECF244321}">
                <p14:modId xmlns:p14="http://schemas.microsoft.com/office/powerpoint/2010/main" val="3218895018"/>
              </p:ext>
            </p:extLst>
          </p:nvPr>
        </p:nvGraphicFramePr>
        <p:xfrm>
          <a:off x="3486013" y="640822"/>
          <a:ext cx="5175384" cy="55361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Slide Number Placeholder 2">
            <a:extLst>
              <a:ext uri="{FF2B5EF4-FFF2-40B4-BE49-F238E27FC236}">
                <a16:creationId xmlns:a16="http://schemas.microsoft.com/office/drawing/2014/main" xmlns="" id="{24EF8D2B-1707-4D69-A80D-B1B7E16D585C}"/>
              </a:ext>
            </a:extLst>
          </p:cNvPr>
          <p:cNvSpPr>
            <a:spLocks noGrp="1"/>
          </p:cNvSpPr>
          <p:nvPr>
            <p:ph type="sldNum" sz="quarter" idx="12"/>
          </p:nvPr>
        </p:nvSpPr>
        <p:spPr/>
        <p:txBody>
          <a:bodyPr/>
          <a:lstStyle/>
          <a:p>
            <a:fld id="{B6F15528-21DE-4FAA-801E-634DDDAF4B2B}" type="slidenum">
              <a:rPr lang="en-US" smtClean="0"/>
              <a:pPr/>
              <a:t>58</a:t>
            </a:fld>
            <a:endParaRPr lang="en-US"/>
          </a:p>
        </p:txBody>
      </p:sp>
    </p:spTree>
    <p:extLst>
      <p:ext uri="{BB962C8B-B14F-4D97-AF65-F5344CB8AC3E}">
        <p14:creationId xmlns:p14="http://schemas.microsoft.com/office/powerpoint/2010/main" val="408568445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xmlns="" id="{09588DA8-065E-4F6F-8EFD-43104AB2E0C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xmlns="" id="{C4285719-470E-454C-AF62-8323075F1F5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9141714"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xmlns="" id="{CD9FE4EF-C4D8-49A0-B2FF-81D8DB7D8A2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flipH="1">
            <a:off x="-1914813" y="1914812"/>
            <a:ext cx="6858000" cy="3028377"/>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xmlns="" id="{4300840D-0A0B-4512-BACA-B439D5B9C57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flipH="1">
            <a:off x="-1914814" y="1924949"/>
            <a:ext cx="6857999" cy="302837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xmlns="" id="{D2B78728-A580-49A7-84F9-6EF6F583ADE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flipH="1">
            <a:off x="263195" y="4092815"/>
            <a:ext cx="2501979" cy="302838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xmlns="" id="{38FAA1A1-D861-433F-88FA-1E9D6FD31D1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20635413">
            <a:off x="-376302" y="969718"/>
            <a:ext cx="292526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xmlns="" id="{8D71EDA1-87BF-4D5D-AB79-F346FD19278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flipH="1">
            <a:off x="-1914820" y="1904672"/>
            <a:ext cx="6858003" cy="3028376"/>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94ECD55B-E582-4375-9F8E-E570EB6A7F7A}"/>
              </a:ext>
            </a:extLst>
          </p:cNvPr>
          <p:cNvSpPr>
            <a:spLocks noGrp="1"/>
          </p:cNvSpPr>
          <p:nvPr>
            <p:ph type="title"/>
          </p:nvPr>
        </p:nvSpPr>
        <p:spPr>
          <a:xfrm>
            <a:off x="350041" y="586855"/>
            <a:ext cx="2401025" cy="3387497"/>
          </a:xfrm>
        </p:spPr>
        <p:txBody>
          <a:bodyPr anchor="b">
            <a:normAutofit/>
          </a:bodyPr>
          <a:lstStyle/>
          <a:p>
            <a:pPr algn="r"/>
            <a:r>
              <a:rPr lang="en-SG" sz="3500">
                <a:solidFill>
                  <a:srgbClr val="FFFFFF"/>
                </a:solidFill>
              </a:rPr>
              <a:t>How RTGS Works</a:t>
            </a:r>
          </a:p>
        </p:txBody>
      </p:sp>
      <p:sp>
        <p:nvSpPr>
          <p:cNvPr id="3" name="Content Placeholder 2">
            <a:extLst>
              <a:ext uri="{FF2B5EF4-FFF2-40B4-BE49-F238E27FC236}">
                <a16:creationId xmlns:a16="http://schemas.microsoft.com/office/drawing/2014/main" xmlns="" id="{9653BC2A-B47E-40D8-8F84-BBB5D6AB9670}"/>
              </a:ext>
            </a:extLst>
          </p:cNvPr>
          <p:cNvSpPr>
            <a:spLocks noGrp="1"/>
          </p:cNvSpPr>
          <p:nvPr>
            <p:ph idx="1"/>
          </p:nvPr>
        </p:nvSpPr>
        <p:spPr>
          <a:xfrm>
            <a:off x="3607694" y="649480"/>
            <a:ext cx="4916510" cy="5546047"/>
          </a:xfrm>
        </p:spPr>
        <p:txBody>
          <a:bodyPr anchor="ctr">
            <a:normAutofit lnSpcReduction="10000"/>
          </a:bodyPr>
          <a:lstStyle/>
          <a:p>
            <a:r>
              <a:rPr lang="en-SG" sz="1700" b="0" i="0">
                <a:effectLst/>
                <a:latin typeface="SourceSansPro"/>
              </a:rPr>
              <a:t>When you hear the term real-time, it means the settlement happens as soon as it is received. </a:t>
            </a:r>
          </a:p>
          <a:p>
            <a:r>
              <a:rPr lang="en-SG" sz="1700" b="0" i="0">
                <a:effectLst/>
                <a:latin typeface="SourceSansPro"/>
              </a:rPr>
              <a:t>So, in simpler terms, the transaction settles in the receiving </a:t>
            </a:r>
            <a:r>
              <a:rPr lang="en-SG" sz="1700" b="0" i="0" u="sng">
                <a:effectLst/>
                <a:latin typeface="SourceSansPro"/>
              </a:rPr>
              <a:t>bank</a:t>
            </a:r>
            <a:r>
              <a:rPr lang="en-SG" sz="1700" b="0" i="0">
                <a:effectLst/>
                <a:latin typeface="SourceSansPro"/>
              </a:rPr>
              <a:t> immediately after it is transferred from the sending bank. </a:t>
            </a:r>
          </a:p>
          <a:p>
            <a:r>
              <a:rPr lang="en-SG" sz="1700" b="0" i="0">
                <a:effectLst/>
                <a:latin typeface="SourceSansPro"/>
              </a:rPr>
              <a:t>Gross settlement means transactions are handled and settled individually, so multiple </a:t>
            </a:r>
            <a:r>
              <a:rPr lang="en-SG" sz="1700" b="0" i="0" u="sng">
                <a:effectLst/>
                <a:latin typeface="SourceSansPro"/>
              </a:rPr>
              <a:t>transactions</a:t>
            </a:r>
            <a:r>
              <a:rPr lang="en-SG" sz="1700" b="0" i="0">
                <a:effectLst/>
                <a:latin typeface="SourceSansPro"/>
              </a:rPr>
              <a:t> aren't bunched or grouped together. </a:t>
            </a:r>
          </a:p>
          <a:p>
            <a:r>
              <a:rPr lang="en-SG" sz="1700" b="0" i="0">
                <a:effectLst/>
                <a:latin typeface="SourceSansPro"/>
              </a:rPr>
              <a:t>This is the basis of a real-time gross settlement system.</a:t>
            </a:r>
          </a:p>
          <a:p>
            <a:r>
              <a:rPr lang="en-SG" sz="1700" b="0" i="0">
                <a:effectLst/>
                <a:latin typeface="SourceSansPro"/>
              </a:rPr>
              <a:t>An RTGS system is generally used for large-value interbank funds transfers operated and organized by a country’s </a:t>
            </a:r>
            <a:r>
              <a:rPr lang="en-SG" sz="1700" b="0" i="0" u="sng">
                <a:effectLst/>
                <a:latin typeface="SourceSansPro"/>
              </a:rPr>
              <a:t>central bank</a:t>
            </a:r>
            <a:r>
              <a:rPr lang="en-SG" sz="1700" b="0" i="0">
                <a:effectLst/>
                <a:latin typeface="SourceSansPro"/>
              </a:rPr>
              <a:t>. </a:t>
            </a:r>
          </a:p>
          <a:p>
            <a:r>
              <a:rPr lang="en-SG" sz="1700" b="0" i="0">
                <a:effectLst/>
                <a:latin typeface="SourceSansPro"/>
              </a:rPr>
              <a:t>These transfers often require immediate and complete clearing. </a:t>
            </a:r>
          </a:p>
          <a:p>
            <a:r>
              <a:rPr lang="en-SG" sz="1700" b="0" i="0">
                <a:effectLst/>
                <a:latin typeface="SourceSansPro"/>
              </a:rPr>
              <a:t>As mentioned above, once transactions are settled, they cannot be reversed.</a:t>
            </a:r>
            <a:br>
              <a:rPr lang="en-SG" sz="1700" b="0" i="0">
                <a:effectLst/>
                <a:latin typeface="SourceSansPro"/>
              </a:rPr>
            </a:br>
            <a:endParaRPr lang="en-SG" sz="1700"/>
          </a:p>
        </p:txBody>
      </p:sp>
      <p:sp>
        <p:nvSpPr>
          <p:cNvPr id="4" name="Slide Number Placeholder 3">
            <a:extLst>
              <a:ext uri="{FF2B5EF4-FFF2-40B4-BE49-F238E27FC236}">
                <a16:creationId xmlns:a16="http://schemas.microsoft.com/office/drawing/2014/main" xmlns="" id="{E1400B77-458D-4BB1-9646-B48FB7D9ABE4}"/>
              </a:ext>
            </a:extLst>
          </p:cNvPr>
          <p:cNvSpPr>
            <a:spLocks noGrp="1"/>
          </p:cNvSpPr>
          <p:nvPr>
            <p:ph type="sldNum" sz="quarter" idx="12"/>
          </p:nvPr>
        </p:nvSpPr>
        <p:spPr/>
        <p:txBody>
          <a:bodyPr/>
          <a:lstStyle/>
          <a:p>
            <a:fld id="{B6F15528-21DE-4FAA-801E-634DDDAF4B2B}" type="slidenum">
              <a:rPr lang="en-US" smtClean="0"/>
              <a:pPr/>
              <a:t>59</a:t>
            </a:fld>
            <a:endParaRPr lang="en-US"/>
          </a:p>
        </p:txBody>
      </p:sp>
    </p:spTree>
    <p:extLst>
      <p:ext uri="{BB962C8B-B14F-4D97-AF65-F5344CB8AC3E}">
        <p14:creationId xmlns:p14="http://schemas.microsoft.com/office/powerpoint/2010/main" val="30082536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xmlns="" id="{1B15ED52-F352-441B-82BF-E0EA34836D0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xmlns="" id="{3B2E3793-BFE6-45A2-9B7B-E18844431C9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H="1">
            <a:off x="0" y="-1"/>
            <a:ext cx="9143997"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xmlns="" id="{BC4C4868-CB8F-4AF9-9CDB-8108F2C19B6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10800000" flipH="1">
            <a:off x="-2" y="0"/>
            <a:ext cx="6086479"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xmlns="" id="{375E0459-6403-40CD-989D-56A4407CA12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H="1">
            <a:off x="6086474" y="-1"/>
            <a:ext cx="3057523"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xmlns="" id="{53E5B1A8-3AC9-4BD1-9BBC-78CA94F2D1B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344512" y="-1"/>
            <a:ext cx="8799485"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028699" y="294538"/>
            <a:ext cx="7421963" cy="1033669"/>
          </a:xfrm>
        </p:spPr>
        <p:txBody>
          <a:bodyPr>
            <a:normAutofit/>
          </a:bodyPr>
          <a:lstStyle/>
          <a:p>
            <a:pPr>
              <a:lnSpc>
                <a:spcPct val="90000"/>
              </a:lnSpc>
            </a:pPr>
            <a:r>
              <a:rPr lang="en-US" sz="3200" b="1">
                <a:solidFill>
                  <a:srgbClr val="FFFFFF"/>
                </a:solidFill>
              </a:rPr>
              <a:t>Requirements of Payment Systems in E-Commerce </a:t>
            </a:r>
            <a:endParaRPr lang="en-US" sz="3200">
              <a:solidFill>
                <a:srgbClr val="FFFFFF"/>
              </a:solidFill>
            </a:endParaRPr>
          </a:p>
        </p:txBody>
      </p:sp>
      <p:sp>
        <p:nvSpPr>
          <p:cNvPr id="3" name="Content Placeholder 2"/>
          <p:cNvSpPr>
            <a:spLocks noGrp="1"/>
          </p:cNvSpPr>
          <p:nvPr>
            <p:ph idx="1"/>
          </p:nvPr>
        </p:nvSpPr>
        <p:spPr>
          <a:xfrm>
            <a:off x="1028699" y="2318197"/>
            <a:ext cx="7293023" cy="3683358"/>
          </a:xfrm>
        </p:spPr>
        <p:txBody>
          <a:bodyPr anchor="ctr">
            <a:normAutofit/>
          </a:bodyPr>
          <a:lstStyle/>
          <a:p>
            <a:pPr>
              <a:buNone/>
            </a:pPr>
            <a:r>
              <a:rPr lang="en-US" sz="1700"/>
              <a:t>There are several essential and consequential requirements which should be met by e-payment systems. They are: </a:t>
            </a:r>
          </a:p>
          <a:p>
            <a:r>
              <a:rPr lang="en-US" sz="1700" b="1"/>
              <a:t>Payment security</a:t>
            </a:r>
            <a:r>
              <a:rPr lang="en-US" sz="1700"/>
              <a:t> which requires that any payment authorization is not tampered with by a hacker on the Internet. </a:t>
            </a:r>
          </a:p>
          <a:p>
            <a:r>
              <a:rPr lang="en-US" sz="1700"/>
              <a:t> </a:t>
            </a:r>
            <a:r>
              <a:rPr lang="en-US" sz="1700" b="1"/>
              <a:t>Privacy of transaction</a:t>
            </a:r>
            <a:r>
              <a:rPr lang="en-US" sz="1700"/>
              <a:t> requires that third parties do not know for what goods and services one is paying. This also requires that the credit card number (transmitted over the Internet) is not stolen by an eavesdropper. </a:t>
            </a:r>
          </a:p>
          <a:p>
            <a:r>
              <a:rPr lang="en-US" sz="1700" b="1"/>
              <a:t>The payment systems integrity</a:t>
            </a:r>
            <a:r>
              <a:rPr lang="en-US" sz="1700"/>
              <a:t> should be assured. In other words, once an agreement is reached between a buyer and a seller, neither can go back on their commitment. </a:t>
            </a:r>
          </a:p>
          <a:p>
            <a:r>
              <a:rPr lang="en-US" sz="1700" b="1"/>
              <a:t> Mutual authentication</a:t>
            </a:r>
            <a:r>
              <a:rPr lang="en-US" sz="1700"/>
              <a:t> of the customer and the merchant. In e-payment there is no physical contact between the two parties. There is no signed paper, transaction. Thus, establishing mutual identities is essential. </a:t>
            </a:r>
          </a:p>
          <a:p>
            <a:endParaRPr lang="en-US" sz="1700"/>
          </a:p>
          <a:p>
            <a:endParaRPr lang="en-US" sz="1700"/>
          </a:p>
        </p:txBody>
      </p:sp>
      <p:sp>
        <p:nvSpPr>
          <p:cNvPr id="4" name="Slide Number Placeholder 3">
            <a:extLst>
              <a:ext uri="{FF2B5EF4-FFF2-40B4-BE49-F238E27FC236}">
                <a16:creationId xmlns:a16="http://schemas.microsoft.com/office/drawing/2014/main" xmlns="" id="{1A941A56-6E57-4DB4-B258-03A1740E3655}"/>
              </a:ext>
            </a:extLst>
          </p:cNvPr>
          <p:cNvSpPr>
            <a:spLocks noGrp="1"/>
          </p:cNvSpPr>
          <p:nvPr>
            <p:ph type="sldNum" sz="quarter" idx="12"/>
          </p:nvPr>
        </p:nvSpPr>
        <p:spPr/>
        <p:txBody>
          <a:bodyPr/>
          <a:lstStyle/>
          <a:p>
            <a:fld id="{B6F15528-21DE-4FAA-801E-634DDDAF4B2B}" type="slidenum">
              <a:rPr lang="en-US" smtClean="0"/>
              <a:pPr/>
              <a:t>6</a:t>
            </a:fld>
            <a:endParaRPr lang="en-US"/>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xmlns="" id="{D2E961F1-4A28-4A5F-BBD4-6E400E5E6C75}"/>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bwMode="white">
          <a:xfrm>
            <a:off x="0" y="272357"/>
            <a:ext cx="9141618"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xmlns="" id="{7F57BEA8-497D-4AA8-8A18-BDCD696B25F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368596"/>
            <a:ext cx="9144000" cy="173555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23C754CB-71F3-4EE9-A641-47477840AB1F}"/>
              </a:ext>
            </a:extLst>
          </p:cNvPr>
          <p:cNvSpPr>
            <a:spLocks noGrp="1"/>
          </p:cNvSpPr>
          <p:nvPr>
            <p:ph type="title"/>
          </p:nvPr>
        </p:nvSpPr>
        <p:spPr>
          <a:xfrm>
            <a:off x="394554" y="489439"/>
            <a:ext cx="8354891" cy="930447"/>
          </a:xfrm>
        </p:spPr>
        <p:txBody>
          <a:bodyPr vert="horz" lIns="91440" tIns="45720" rIns="91440" bIns="45720" rtlCol="0" anchor="b">
            <a:normAutofit/>
          </a:bodyPr>
          <a:lstStyle/>
          <a:p>
            <a:pPr>
              <a:lnSpc>
                <a:spcPct val="90000"/>
              </a:lnSpc>
            </a:pPr>
            <a:r>
              <a:rPr lang="en-US" sz="4700" kern="1200">
                <a:solidFill>
                  <a:schemeClr val="bg1"/>
                </a:solidFill>
                <a:latin typeface="+mj-lt"/>
                <a:ea typeface="+mj-ea"/>
                <a:cs typeface="+mj-cs"/>
              </a:rPr>
              <a:t>RTGS vs EFT</a:t>
            </a:r>
          </a:p>
        </p:txBody>
      </p:sp>
      <p:cxnSp>
        <p:nvCxnSpPr>
          <p:cNvPr id="13" name="Straight Connector 12">
            <a:extLst>
              <a:ext uri="{FF2B5EF4-FFF2-40B4-BE49-F238E27FC236}">
                <a16:creationId xmlns:a16="http://schemas.microsoft.com/office/drawing/2014/main" xmlns="" id="{A82415D3-DDE5-4D63-8CB3-23A5EC581B27}"/>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3543300" y="1479733"/>
            <a:ext cx="2057400" cy="0"/>
          </a:xfrm>
          <a:prstGeom prst="line">
            <a:avLst/>
          </a:prstGeom>
          <a:ln w="19050">
            <a:solidFill>
              <a:schemeClr val="bg1">
                <a:alpha val="7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xmlns="" id="{AD7193FB-6AE6-4B3B-8F89-56B55DD63B4D}"/>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bwMode="white">
          <a:xfrm>
            <a:off x="0" y="2201402"/>
            <a:ext cx="9141618"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aphicFrame>
        <p:nvGraphicFramePr>
          <p:cNvPr id="4" name="Table 4">
            <a:extLst>
              <a:ext uri="{FF2B5EF4-FFF2-40B4-BE49-F238E27FC236}">
                <a16:creationId xmlns:a16="http://schemas.microsoft.com/office/drawing/2014/main" xmlns="" id="{F7C7C609-D15F-4489-82CE-5F14A22EC43A}"/>
              </a:ext>
            </a:extLst>
          </p:cNvPr>
          <p:cNvGraphicFramePr>
            <a:graphicFrameLocks noGrp="1"/>
          </p:cNvGraphicFramePr>
          <p:nvPr>
            <p:ph idx="1"/>
            <p:extLst>
              <p:ext uri="{D42A27DB-BD31-4B8C-83A1-F6EECF244321}">
                <p14:modId xmlns:p14="http://schemas.microsoft.com/office/powerpoint/2010/main" val="1312553552"/>
              </p:ext>
            </p:extLst>
          </p:nvPr>
        </p:nvGraphicFramePr>
        <p:xfrm>
          <a:off x="512803" y="2427541"/>
          <a:ext cx="8077070" cy="3997638"/>
        </p:xfrm>
        <a:graphic>
          <a:graphicData uri="http://schemas.openxmlformats.org/drawingml/2006/table">
            <a:tbl>
              <a:tblPr firstRow="1" bandRow="1">
                <a:noFill/>
                <a:tableStyleId>{5C22544A-7EE6-4342-B048-85BDC9FD1C3A}</a:tableStyleId>
              </a:tblPr>
              <a:tblGrid>
                <a:gridCol w="2680979">
                  <a:extLst>
                    <a:ext uri="{9D8B030D-6E8A-4147-A177-3AD203B41FA5}">
                      <a16:colId xmlns:a16="http://schemas.microsoft.com/office/drawing/2014/main" xmlns="" val="2431279604"/>
                    </a:ext>
                  </a:extLst>
                </a:gridCol>
                <a:gridCol w="2680979">
                  <a:extLst>
                    <a:ext uri="{9D8B030D-6E8A-4147-A177-3AD203B41FA5}">
                      <a16:colId xmlns:a16="http://schemas.microsoft.com/office/drawing/2014/main" xmlns="" val="313411605"/>
                    </a:ext>
                  </a:extLst>
                </a:gridCol>
                <a:gridCol w="2715112">
                  <a:extLst>
                    <a:ext uri="{9D8B030D-6E8A-4147-A177-3AD203B41FA5}">
                      <a16:colId xmlns:a16="http://schemas.microsoft.com/office/drawing/2014/main" xmlns="" val="2658733064"/>
                    </a:ext>
                  </a:extLst>
                </a:gridCol>
              </a:tblGrid>
              <a:tr h="646414">
                <a:tc>
                  <a:txBody>
                    <a:bodyPr/>
                    <a:lstStyle/>
                    <a:p>
                      <a:r>
                        <a:rPr lang="en-SG" sz="1600" b="0" i="0" kern="1200" cap="none" spc="60">
                          <a:solidFill>
                            <a:schemeClr val="bg1"/>
                          </a:solidFill>
                          <a:effectLst/>
                          <a:latin typeface="+mn-lt"/>
                          <a:ea typeface="+mn-ea"/>
                          <a:cs typeface="+mn-cs"/>
                        </a:rPr>
                        <a:t>Parameter of Comparison</a:t>
                      </a:r>
                      <a:endParaRPr lang="en-SG" sz="1600" b="0" cap="none" spc="60">
                        <a:solidFill>
                          <a:schemeClr val="bg1"/>
                        </a:solidFill>
                      </a:endParaRPr>
                    </a:p>
                  </a:txBody>
                  <a:tcPr marL="89366" marR="89366" marT="89366" marB="44683" anchor="ctr">
                    <a:lnL w="12700" cmpd="sng">
                      <a:noFill/>
                    </a:lnL>
                    <a:lnR w="12700" cmpd="sng">
                      <a:noFill/>
                    </a:lnR>
                    <a:lnT w="19050" cap="flat" cmpd="sng" algn="ctr">
                      <a:noFill/>
                      <a:prstDash val="solid"/>
                    </a:lnT>
                    <a:lnB w="38100" cmpd="sng">
                      <a:noFill/>
                    </a:lnB>
                    <a:solidFill>
                      <a:schemeClr val="accent1"/>
                    </a:solidFill>
                  </a:tcPr>
                </a:tc>
                <a:tc>
                  <a:txBody>
                    <a:bodyPr/>
                    <a:lstStyle/>
                    <a:p>
                      <a:r>
                        <a:rPr lang="en-SG" sz="1600" b="0" i="0" kern="1200" cap="none" spc="60">
                          <a:solidFill>
                            <a:schemeClr val="bg1"/>
                          </a:solidFill>
                          <a:effectLst/>
                          <a:latin typeface="+mn-lt"/>
                          <a:ea typeface="+mn-ea"/>
                          <a:cs typeface="+mn-cs"/>
                        </a:rPr>
                        <a:t>Electronic Fund Transfer (EFT)</a:t>
                      </a:r>
                      <a:endParaRPr lang="en-SG" sz="1600" b="0" cap="none" spc="60">
                        <a:solidFill>
                          <a:schemeClr val="bg1"/>
                        </a:solidFill>
                      </a:endParaRPr>
                    </a:p>
                  </a:txBody>
                  <a:tcPr marL="89366" marR="89366" marT="89366" marB="44683" anchor="ctr">
                    <a:lnL w="12700" cmpd="sng">
                      <a:noFill/>
                    </a:lnL>
                    <a:lnR w="12700" cmpd="sng">
                      <a:noFill/>
                    </a:lnR>
                    <a:lnT w="19050" cap="flat" cmpd="sng" algn="ctr">
                      <a:noFill/>
                      <a:prstDash val="solid"/>
                    </a:lnT>
                    <a:lnB w="38100" cmpd="sng">
                      <a:noFill/>
                    </a:lnB>
                    <a:solidFill>
                      <a:schemeClr val="accent1"/>
                    </a:solidFill>
                  </a:tcPr>
                </a:tc>
                <a:tc>
                  <a:txBody>
                    <a:bodyPr/>
                    <a:lstStyle/>
                    <a:p>
                      <a:r>
                        <a:rPr lang="en-SG" sz="1600" b="0" i="0" kern="1200" cap="none" spc="60">
                          <a:solidFill>
                            <a:schemeClr val="bg1"/>
                          </a:solidFill>
                          <a:effectLst/>
                          <a:latin typeface="+mn-lt"/>
                          <a:ea typeface="+mn-ea"/>
                          <a:cs typeface="+mn-cs"/>
                        </a:rPr>
                        <a:t>Real Time Gross Settlement (RTGS)</a:t>
                      </a:r>
                      <a:endParaRPr lang="en-SG" sz="1600" b="0" cap="none" spc="60">
                        <a:solidFill>
                          <a:schemeClr val="bg1"/>
                        </a:solidFill>
                      </a:endParaRPr>
                    </a:p>
                  </a:txBody>
                  <a:tcPr marL="89366" marR="89366" marT="89366" marB="44683" anchor="ctr">
                    <a:lnL w="12700" cmpd="sng">
                      <a:noFill/>
                    </a:lnL>
                    <a:lnR w="12700" cmpd="sng">
                      <a:noFill/>
                    </a:lnR>
                    <a:lnT w="19050" cap="flat" cmpd="sng" algn="ctr">
                      <a:noFill/>
                      <a:prstDash val="solid"/>
                    </a:lnT>
                    <a:lnB w="38100" cmpd="sng">
                      <a:noFill/>
                    </a:lnB>
                    <a:solidFill>
                      <a:schemeClr val="accent1"/>
                    </a:solidFill>
                  </a:tcPr>
                </a:tc>
                <a:extLst>
                  <a:ext uri="{0D108BD9-81ED-4DB2-BD59-A6C34878D82A}">
                    <a16:rowId xmlns:a16="http://schemas.microsoft.com/office/drawing/2014/main" xmlns="" val="3441692729"/>
                  </a:ext>
                </a:extLst>
              </a:tr>
              <a:tr h="1003878">
                <a:tc>
                  <a:txBody>
                    <a:bodyPr/>
                    <a:lstStyle/>
                    <a:p>
                      <a:r>
                        <a:rPr lang="en-SG" sz="1400" b="0" i="0" kern="1200" cap="none" spc="0">
                          <a:solidFill>
                            <a:schemeClr val="tx1"/>
                          </a:solidFill>
                          <a:effectLst/>
                          <a:latin typeface="+mn-lt"/>
                          <a:ea typeface="+mn-ea"/>
                          <a:cs typeface="+mn-cs"/>
                        </a:rPr>
                        <a:t>Amount Limit</a:t>
                      </a:r>
                      <a:endParaRPr lang="en-SG" sz="1400" cap="none" spc="0">
                        <a:solidFill>
                          <a:schemeClr val="tx1"/>
                        </a:solidFill>
                      </a:endParaRPr>
                    </a:p>
                  </a:txBody>
                  <a:tcPr marL="89366" marR="89366" marT="89366" marB="44683">
                    <a:lnL w="12700" cmpd="sng">
                      <a:noFill/>
                      <a:prstDash val="solid"/>
                    </a:lnL>
                    <a:lnR w="12700" cmpd="sng">
                      <a:noFill/>
                      <a:prstDash val="solid"/>
                    </a:lnR>
                    <a:lnT w="38100" cmpd="sng">
                      <a:noFill/>
                    </a:lnT>
                    <a:lnB w="12700" cap="flat" cmpd="sng" algn="ctr">
                      <a:noFill/>
                      <a:prstDash val="solid"/>
                    </a:lnB>
                    <a:noFill/>
                  </a:tcPr>
                </a:tc>
                <a:tc>
                  <a:txBody>
                    <a:bodyPr/>
                    <a:lstStyle/>
                    <a:p>
                      <a:r>
                        <a:rPr lang="en-SG" sz="1400" b="0" i="0" kern="1200" cap="none" spc="0">
                          <a:solidFill>
                            <a:schemeClr val="tx1"/>
                          </a:solidFill>
                          <a:effectLst/>
                          <a:latin typeface="+mn-lt"/>
                          <a:ea typeface="+mn-ea"/>
                          <a:cs typeface="+mn-cs"/>
                        </a:rPr>
                        <a:t>There is no limit – for minimum amount – Maximum amount limited to per transaction is Rs.50000 within India</a:t>
                      </a:r>
                      <a:endParaRPr lang="en-SG" sz="1400" cap="none" spc="0">
                        <a:solidFill>
                          <a:schemeClr val="tx1"/>
                        </a:solidFill>
                      </a:endParaRPr>
                    </a:p>
                  </a:txBody>
                  <a:tcPr marL="89366" marR="89366" marT="89366" marB="44683">
                    <a:lnL w="12700" cmpd="sng">
                      <a:noFill/>
                      <a:prstDash val="solid"/>
                    </a:lnL>
                    <a:lnR w="12700" cmpd="sng">
                      <a:noFill/>
                      <a:prstDash val="solid"/>
                    </a:lnR>
                    <a:lnT w="38100" cmpd="sng">
                      <a:noFill/>
                    </a:lnT>
                    <a:lnB w="12700" cap="flat" cmpd="sng" algn="ctr">
                      <a:noFill/>
                      <a:prstDash val="solid"/>
                    </a:lnB>
                    <a:noFill/>
                  </a:tcPr>
                </a:tc>
                <a:tc>
                  <a:txBody>
                    <a:bodyPr/>
                    <a:lstStyle/>
                    <a:p>
                      <a:r>
                        <a:rPr lang="en-SG" sz="1400" b="0" i="0" kern="1200" cap="none" spc="0">
                          <a:solidFill>
                            <a:schemeClr val="tx1"/>
                          </a:solidFill>
                          <a:effectLst/>
                          <a:latin typeface="+mn-lt"/>
                          <a:ea typeface="+mn-ea"/>
                          <a:cs typeface="+mn-cs"/>
                        </a:rPr>
                        <a:t>The minimum amount to be remitted through RTGS is Rs 2 lakh</a:t>
                      </a:r>
                      <a:endParaRPr lang="en-SG" sz="1400" cap="none" spc="0">
                        <a:solidFill>
                          <a:schemeClr val="tx1"/>
                        </a:solidFill>
                      </a:endParaRPr>
                    </a:p>
                  </a:txBody>
                  <a:tcPr marL="89366" marR="89366" marT="89366" marB="44683">
                    <a:lnL w="12700" cmpd="sng">
                      <a:noFill/>
                      <a:prstDash val="solid"/>
                    </a:lnL>
                    <a:lnR w="12700" cmpd="sng">
                      <a:noFill/>
                      <a:prstDash val="solid"/>
                    </a:lnR>
                    <a:lnT w="38100" cmpd="sng">
                      <a:noFill/>
                    </a:lnT>
                    <a:lnB w="12700" cap="flat" cmpd="sng" algn="ctr">
                      <a:noFill/>
                      <a:prstDash val="solid"/>
                    </a:lnB>
                    <a:noFill/>
                  </a:tcPr>
                </a:tc>
                <a:extLst>
                  <a:ext uri="{0D108BD9-81ED-4DB2-BD59-A6C34878D82A}">
                    <a16:rowId xmlns:a16="http://schemas.microsoft.com/office/drawing/2014/main" xmlns="" val="965365292"/>
                  </a:ext>
                </a:extLst>
              </a:tr>
              <a:tr h="795357">
                <a:tc>
                  <a:txBody>
                    <a:bodyPr/>
                    <a:lstStyle/>
                    <a:p>
                      <a:r>
                        <a:rPr lang="en-SG" sz="1400" b="0" i="0" kern="1200" cap="none" spc="0">
                          <a:solidFill>
                            <a:schemeClr val="tx1"/>
                          </a:solidFill>
                          <a:effectLst/>
                          <a:latin typeface="+mn-lt"/>
                          <a:ea typeface="+mn-ea"/>
                          <a:cs typeface="+mn-cs"/>
                        </a:rPr>
                        <a:t>Settlement</a:t>
                      </a:r>
                      <a:endParaRPr lang="en-SG" sz="1400" cap="none" spc="0">
                        <a:solidFill>
                          <a:schemeClr val="tx1"/>
                        </a:solidFill>
                      </a:endParaRPr>
                    </a:p>
                  </a:txBody>
                  <a:tcPr marL="89366" marR="89366" marT="89366" marB="44683">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r>
                        <a:rPr lang="en-SG" sz="1400" b="0" i="0" kern="1200" cap="none" spc="0">
                          <a:solidFill>
                            <a:schemeClr val="tx1"/>
                          </a:solidFill>
                          <a:effectLst/>
                          <a:latin typeface="+mn-lt"/>
                          <a:ea typeface="+mn-ea"/>
                          <a:cs typeface="+mn-cs"/>
                        </a:rPr>
                        <a:t>Transactions are processed and settled in batches, at the end of the day</a:t>
                      </a:r>
                      <a:endParaRPr lang="en-SG" sz="1400" cap="none" spc="0">
                        <a:solidFill>
                          <a:schemeClr val="tx1"/>
                        </a:solidFill>
                      </a:endParaRPr>
                    </a:p>
                  </a:txBody>
                  <a:tcPr marL="89366" marR="89366" marT="89366" marB="44683">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r>
                        <a:rPr lang="en-SG" sz="1400" b="0" i="0" kern="1200" cap="none" spc="0">
                          <a:solidFill>
                            <a:schemeClr val="tx1"/>
                          </a:solidFill>
                          <a:effectLst/>
                          <a:latin typeface="+mn-lt"/>
                          <a:ea typeface="+mn-ea"/>
                          <a:cs typeface="+mn-cs"/>
                        </a:rPr>
                        <a:t>Transactions are processed and settled in real time and on gross level</a:t>
                      </a:r>
                      <a:endParaRPr lang="en-SG" sz="1400" cap="none" spc="0">
                        <a:solidFill>
                          <a:schemeClr val="tx1"/>
                        </a:solidFill>
                      </a:endParaRPr>
                    </a:p>
                  </a:txBody>
                  <a:tcPr marL="89366" marR="89366" marT="89366" marB="44683">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xmlns="" val="215252684"/>
                  </a:ext>
                </a:extLst>
              </a:tr>
              <a:tr h="378316">
                <a:tc>
                  <a:txBody>
                    <a:bodyPr/>
                    <a:lstStyle/>
                    <a:p>
                      <a:r>
                        <a:rPr lang="en-SG" sz="1400" b="0" i="0" kern="1200" cap="none" spc="0">
                          <a:solidFill>
                            <a:schemeClr val="tx1"/>
                          </a:solidFill>
                          <a:effectLst/>
                          <a:latin typeface="+mn-lt"/>
                          <a:ea typeface="+mn-ea"/>
                          <a:cs typeface="+mn-cs"/>
                        </a:rPr>
                        <a:t>Money transfer Suitable for</a:t>
                      </a:r>
                      <a:endParaRPr lang="en-SG" sz="1400" cap="none" spc="0">
                        <a:solidFill>
                          <a:schemeClr val="tx1"/>
                        </a:solidFill>
                      </a:endParaRPr>
                    </a:p>
                  </a:txBody>
                  <a:tcPr marL="89366" marR="89366" marT="89366" marB="44683">
                    <a:lnL w="12700" cmpd="sng">
                      <a:noFill/>
                      <a:prstDash val="solid"/>
                    </a:lnL>
                    <a:lnR w="12700" cmpd="sng">
                      <a:noFill/>
                      <a:prstDash val="solid"/>
                    </a:lnR>
                    <a:lnT w="12700" cmpd="sng">
                      <a:noFill/>
                      <a:prstDash val="solid"/>
                    </a:lnT>
                    <a:lnB w="12700" cap="flat" cmpd="sng" algn="ctr">
                      <a:noFill/>
                      <a:prstDash val="solid"/>
                    </a:lnB>
                    <a:noFill/>
                  </a:tcPr>
                </a:tc>
                <a:tc>
                  <a:txBody>
                    <a:bodyPr/>
                    <a:lstStyle/>
                    <a:p>
                      <a:r>
                        <a:rPr lang="en-SG" sz="1400" b="0" i="0" kern="1200" cap="none" spc="0">
                          <a:solidFill>
                            <a:schemeClr val="tx1"/>
                          </a:solidFill>
                          <a:effectLst/>
                          <a:latin typeface="+mn-lt"/>
                          <a:ea typeface="+mn-ea"/>
                          <a:cs typeface="+mn-cs"/>
                        </a:rPr>
                        <a:t>Usually small value transaction</a:t>
                      </a:r>
                      <a:endParaRPr lang="en-SG" sz="1400" cap="none" spc="0">
                        <a:solidFill>
                          <a:schemeClr val="tx1"/>
                        </a:solidFill>
                      </a:endParaRPr>
                    </a:p>
                  </a:txBody>
                  <a:tcPr marL="89366" marR="89366" marT="89366" marB="44683">
                    <a:lnL w="12700" cmpd="sng">
                      <a:noFill/>
                      <a:prstDash val="solid"/>
                    </a:lnL>
                    <a:lnR w="12700" cmpd="sng">
                      <a:noFill/>
                      <a:prstDash val="solid"/>
                    </a:lnR>
                    <a:lnT w="12700" cmpd="sng">
                      <a:noFill/>
                      <a:prstDash val="solid"/>
                    </a:lnT>
                    <a:lnB w="12700" cap="flat" cmpd="sng" algn="ctr">
                      <a:noFill/>
                      <a:prstDash val="solid"/>
                    </a:lnB>
                    <a:noFill/>
                  </a:tcPr>
                </a:tc>
                <a:tc>
                  <a:txBody>
                    <a:bodyPr/>
                    <a:lstStyle/>
                    <a:p>
                      <a:r>
                        <a:rPr lang="en-SG" sz="1400" b="0" i="0" kern="1200" cap="none" spc="0">
                          <a:solidFill>
                            <a:schemeClr val="tx1"/>
                          </a:solidFill>
                          <a:effectLst/>
                          <a:latin typeface="+mn-lt"/>
                          <a:ea typeface="+mn-ea"/>
                          <a:cs typeface="+mn-cs"/>
                        </a:rPr>
                        <a:t>High value transaction</a:t>
                      </a:r>
                      <a:endParaRPr lang="en-SG" sz="1400" cap="none" spc="0">
                        <a:solidFill>
                          <a:schemeClr val="tx1"/>
                        </a:solidFill>
                      </a:endParaRPr>
                    </a:p>
                  </a:txBody>
                  <a:tcPr marL="89366" marR="89366" marT="89366" marB="44683">
                    <a:lnL w="12700" cmpd="sng">
                      <a:noFill/>
                      <a:prstDash val="solid"/>
                    </a:lnL>
                    <a:lnR w="12700" cmpd="sng">
                      <a:noFill/>
                      <a:prstDash val="solid"/>
                    </a:lnR>
                    <a:lnT w="12700" cmpd="sng">
                      <a:noFill/>
                      <a:prstDash val="solid"/>
                    </a:lnT>
                    <a:lnB w="12700" cap="flat" cmpd="sng" algn="ctr">
                      <a:noFill/>
                      <a:prstDash val="solid"/>
                    </a:lnB>
                    <a:noFill/>
                  </a:tcPr>
                </a:tc>
                <a:extLst>
                  <a:ext uri="{0D108BD9-81ED-4DB2-BD59-A6C34878D82A}">
                    <a16:rowId xmlns:a16="http://schemas.microsoft.com/office/drawing/2014/main" xmlns="" val="637327959"/>
                  </a:ext>
                </a:extLst>
              </a:tr>
              <a:tr h="378316">
                <a:tc>
                  <a:txBody>
                    <a:bodyPr/>
                    <a:lstStyle/>
                    <a:p>
                      <a:r>
                        <a:rPr lang="en-SG" sz="1400" b="0" i="0" kern="1200" cap="none" spc="0">
                          <a:solidFill>
                            <a:schemeClr val="tx1"/>
                          </a:solidFill>
                          <a:effectLst/>
                          <a:latin typeface="+mn-lt"/>
                          <a:ea typeface="+mn-ea"/>
                          <a:cs typeface="+mn-cs"/>
                        </a:rPr>
                        <a:t>Processing</a:t>
                      </a:r>
                      <a:endParaRPr lang="en-SG" sz="1400" cap="none" spc="0">
                        <a:solidFill>
                          <a:schemeClr val="tx1"/>
                        </a:solidFill>
                      </a:endParaRPr>
                    </a:p>
                  </a:txBody>
                  <a:tcPr marL="89366" marR="89366" marT="89366" marB="44683">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r>
                        <a:rPr lang="en-SG" sz="1400" b="0" i="0" kern="1200" cap="none" spc="0">
                          <a:solidFill>
                            <a:schemeClr val="tx1"/>
                          </a:solidFill>
                          <a:effectLst/>
                          <a:latin typeface="+mn-lt"/>
                          <a:ea typeface="+mn-ea"/>
                          <a:cs typeface="+mn-cs"/>
                        </a:rPr>
                        <a:t>Compare to RTGS slow</a:t>
                      </a:r>
                      <a:endParaRPr lang="en-SG" sz="1400" cap="none" spc="0">
                        <a:solidFill>
                          <a:schemeClr val="tx1"/>
                        </a:solidFill>
                      </a:endParaRPr>
                    </a:p>
                  </a:txBody>
                  <a:tcPr marL="89366" marR="89366" marT="89366" marB="44683">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r>
                        <a:rPr lang="en-SG" sz="1400" b="0" i="0" kern="1200" cap="none" spc="0">
                          <a:solidFill>
                            <a:schemeClr val="tx1"/>
                          </a:solidFill>
                          <a:effectLst/>
                          <a:latin typeface="+mn-lt"/>
                          <a:ea typeface="+mn-ea"/>
                          <a:cs typeface="+mn-cs"/>
                        </a:rPr>
                        <a:t>Fast as it settled in real time</a:t>
                      </a:r>
                      <a:endParaRPr lang="en-SG" sz="1400" cap="none" spc="0">
                        <a:solidFill>
                          <a:schemeClr val="tx1"/>
                        </a:solidFill>
                      </a:endParaRPr>
                    </a:p>
                  </a:txBody>
                  <a:tcPr marL="89366" marR="89366" marT="89366" marB="44683">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xmlns="" val="2722243205"/>
                  </a:ext>
                </a:extLst>
              </a:tr>
              <a:tr h="795357">
                <a:tc>
                  <a:txBody>
                    <a:bodyPr/>
                    <a:lstStyle/>
                    <a:p>
                      <a:r>
                        <a:rPr lang="en-SG" sz="1400" b="0" i="0" kern="1200" cap="none" spc="0">
                          <a:solidFill>
                            <a:schemeClr val="tx1"/>
                          </a:solidFill>
                          <a:effectLst/>
                          <a:latin typeface="+mn-lt"/>
                          <a:ea typeface="+mn-ea"/>
                          <a:cs typeface="+mn-cs"/>
                        </a:rPr>
                        <a:t>Business Hours</a:t>
                      </a:r>
                      <a:endParaRPr lang="en-SG" sz="1400" cap="none" spc="0">
                        <a:solidFill>
                          <a:schemeClr val="tx1"/>
                        </a:solidFill>
                      </a:endParaRPr>
                    </a:p>
                  </a:txBody>
                  <a:tcPr marL="89366" marR="89366" marT="89366" marB="44683">
                    <a:lnL w="12700" cmpd="sng">
                      <a:noFill/>
                      <a:prstDash val="solid"/>
                    </a:lnL>
                    <a:lnR w="12700" cmpd="sng">
                      <a:noFill/>
                      <a:prstDash val="solid"/>
                    </a:lnR>
                    <a:lnT w="12700" cmpd="sng">
                      <a:noFill/>
                      <a:prstDash val="solid"/>
                    </a:lnT>
                    <a:lnB w="12700" cmpd="sng">
                      <a:noFill/>
                      <a:prstDash val="solid"/>
                    </a:lnB>
                    <a:noFill/>
                  </a:tcPr>
                </a:tc>
                <a:tc>
                  <a:txBody>
                    <a:bodyPr/>
                    <a:lstStyle/>
                    <a:p>
                      <a:r>
                        <a:rPr lang="en-SG" sz="1400" b="0" i="0" kern="1200" cap="none" spc="0">
                          <a:solidFill>
                            <a:schemeClr val="tx1"/>
                          </a:solidFill>
                          <a:effectLst/>
                          <a:latin typeface="+mn-lt"/>
                          <a:ea typeface="+mn-ea"/>
                          <a:cs typeface="+mn-cs"/>
                        </a:rPr>
                        <a:t>On all working days except bank holidays, 12 settlement in a working day</a:t>
                      </a:r>
                      <a:endParaRPr lang="en-SG" sz="1400" cap="none" spc="0">
                        <a:solidFill>
                          <a:schemeClr val="tx1"/>
                        </a:solidFill>
                      </a:endParaRPr>
                    </a:p>
                  </a:txBody>
                  <a:tcPr marL="89366" marR="89366" marT="89366" marB="44683">
                    <a:lnL w="12700" cmpd="sng">
                      <a:noFill/>
                      <a:prstDash val="solid"/>
                    </a:lnL>
                    <a:lnR w="12700" cmpd="sng">
                      <a:noFill/>
                      <a:prstDash val="solid"/>
                    </a:lnR>
                    <a:lnT w="12700" cmpd="sng">
                      <a:noFill/>
                      <a:prstDash val="solid"/>
                    </a:lnT>
                    <a:lnB w="12700" cmpd="sng">
                      <a:noFill/>
                      <a:prstDash val="solid"/>
                    </a:lnB>
                    <a:noFill/>
                  </a:tcPr>
                </a:tc>
                <a:tc>
                  <a:txBody>
                    <a:bodyPr/>
                    <a:lstStyle/>
                    <a:p>
                      <a:r>
                        <a:rPr lang="en-SG" sz="1400" b="0" i="0" kern="1200" cap="none" spc="0">
                          <a:solidFill>
                            <a:schemeClr val="tx1"/>
                          </a:solidFill>
                          <a:effectLst/>
                          <a:latin typeface="+mn-lt"/>
                          <a:ea typeface="+mn-ea"/>
                          <a:cs typeface="+mn-cs"/>
                        </a:rPr>
                        <a:t>On all working days except bank holidays, Continuous settlement.</a:t>
                      </a:r>
                      <a:endParaRPr lang="en-SG" sz="1400" cap="none" spc="0">
                        <a:solidFill>
                          <a:schemeClr val="tx1"/>
                        </a:solidFill>
                      </a:endParaRPr>
                    </a:p>
                  </a:txBody>
                  <a:tcPr marL="89366" marR="89366" marT="89366" marB="44683">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xmlns="" val="523672946"/>
                  </a:ext>
                </a:extLst>
              </a:tr>
            </a:tbl>
          </a:graphicData>
        </a:graphic>
      </p:graphicFrame>
      <p:sp>
        <p:nvSpPr>
          <p:cNvPr id="3" name="Slide Number Placeholder 2">
            <a:extLst>
              <a:ext uri="{FF2B5EF4-FFF2-40B4-BE49-F238E27FC236}">
                <a16:creationId xmlns:a16="http://schemas.microsoft.com/office/drawing/2014/main" xmlns="" id="{BEC5C6DD-E68C-4338-ADB7-83E95D0EFDCD}"/>
              </a:ext>
            </a:extLst>
          </p:cNvPr>
          <p:cNvSpPr>
            <a:spLocks noGrp="1"/>
          </p:cNvSpPr>
          <p:nvPr>
            <p:ph type="sldNum" sz="quarter" idx="12"/>
          </p:nvPr>
        </p:nvSpPr>
        <p:spPr/>
        <p:txBody>
          <a:bodyPr/>
          <a:lstStyle/>
          <a:p>
            <a:fld id="{B6F15528-21DE-4FAA-801E-634DDDAF4B2B}" type="slidenum">
              <a:rPr lang="en-US" smtClean="0"/>
              <a:pPr/>
              <a:t>60</a:t>
            </a:fld>
            <a:endParaRPr lang="en-US"/>
          </a:p>
        </p:txBody>
      </p:sp>
    </p:spTree>
    <p:extLst>
      <p:ext uri="{BB962C8B-B14F-4D97-AF65-F5344CB8AC3E}">
        <p14:creationId xmlns:p14="http://schemas.microsoft.com/office/powerpoint/2010/main" val="22219721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xmlns="" id="{327D73B4-9F5C-4A64-A179-51B9500CB8B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xmlns="" id="{C1F06963-6374-4B48-844F-071A9BAAAE0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49646" y="554152"/>
            <a:ext cx="4306641" cy="5742189"/>
          </a:xfrm>
          <a:prstGeom prst="ellipse">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534C04A1-F2BB-4917-B06E-A817ABF810C7}"/>
              </a:ext>
            </a:extLst>
          </p:cNvPr>
          <p:cNvSpPr>
            <a:spLocks noGrp="1"/>
          </p:cNvSpPr>
          <p:nvPr>
            <p:ph type="title"/>
          </p:nvPr>
        </p:nvSpPr>
        <p:spPr>
          <a:xfrm>
            <a:off x="933804" y="1289765"/>
            <a:ext cx="2738325" cy="4270963"/>
          </a:xfrm>
        </p:spPr>
        <p:txBody>
          <a:bodyPr anchor="ctr">
            <a:normAutofit/>
          </a:bodyPr>
          <a:lstStyle/>
          <a:p>
            <a:r>
              <a:rPr lang="en-US" sz="3800" b="1" dirty="0">
                <a:solidFill>
                  <a:srgbClr val="FFFFFF"/>
                </a:solidFill>
                <a:cs typeface="Times New Roman" pitchFamily="18" charset="0"/>
              </a:rPr>
              <a:t>ELECTRONIC CHEQUE PAYMENT</a:t>
            </a:r>
            <a:br>
              <a:rPr lang="en-US" sz="3800" b="1" dirty="0">
                <a:solidFill>
                  <a:srgbClr val="FFFFFF"/>
                </a:solidFill>
                <a:cs typeface="Times New Roman" pitchFamily="18" charset="0"/>
              </a:rPr>
            </a:br>
            <a:endParaRPr lang="en-SG" sz="3800" dirty="0">
              <a:solidFill>
                <a:srgbClr val="FFFFFF"/>
              </a:solidFill>
            </a:endParaRPr>
          </a:p>
        </p:txBody>
      </p:sp>
      <p:sp>
        <p:nvSpPr>
          <p:cNvPr id="12" name="Graphic 11">
            <a:extLst>
              <a:ext uri="{FF2B5EF4-FFF2-40B4-BE49-F238E27FC236}">
                <a16:creationId xmlns:a16="http://schemas.microsoft.com/office/drawing/2014/main" xmlns="" id="{6CB927A4-E432-4310-9CD5-E89FF506317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842619" y="374394"/>
            <a:ext cx="128637"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2"/>
          </a:solidFill>
          <a:ln w="776" cap="flat">
            <a:noFill/>
            <a:prstDash val="solid"/>
            <a:miter/>
          </a:ln>
        </p:spPr>
        <p:txBody>
          <a:bodyPr rtlCol="0" anchor="ctr"/>
          <a:lstStyle/>
          <a:p>
            <a:endParaRPr lang="en-US"/>
          </a:p>
        </p:txBody>
      </p:sp>
      <p:sp>
        <p:nvSpPr>
          <p:cNvPr id="14" name="Graphic 12">
            <a:extLst>
              <a:ext uri="{FF2B5EF4-FFF2-40B4-BE49-F238E27FC236}">
                <a16:creationId xmlns:a16="http://schemas.microsoft.com/office/drawing/2014/main" xmlns="" id="{1453BF6C-B012-48B7-B4E8-6D7AC7C27D0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12581" y="1084507"/>
            <a:ext cx="118159"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2"/>
          </a:solidFill>
          <a:ln w="751" cap="flat">
            <a:noFill/>
            <a:prstDash val="solid"/>
            <a:miter/>
          </a:ln>
        </p:spPr>
        <p:txBody>
          <a:bodyPr rtlCol="0" anchor="ctr"/>
          <a:lstStyle/>
          <a:p>
            <a:endParaRPr lang="en-US"/>
          </a:p>
        </p:txBody>
      </p:sp>
      <p:sp>
        <p:nvSpPr>
          <p:cNvPr id="3" name="Content Placeholder 2">
            <a:extLst>
              <a:ext uri="{FF2B5EF4-FFF2-40B4-BE49-F238E27FC236}">
                <a16:creationId xmlns:a16="http://schemas.microsoft.com/office/drawing/2014/main" xmlns="" id="{59B1782E-EE7C-4C65-860B-59FAA37C7045}"/>
              </a:ext>
            </a:extLst>
          </p:cNvPr>
          <p:cNvSpPr>
            <a:spLocks noGrp="1"/>
          </p:cNvSpPr>
          <p:nvPr>
            <p:ph idx="1"/>
          </p:nvPr>
        </p:nvSpPr>
        <p:spPr>
          <a:xfrm>
            <a:off x="4722924" y="518400"/>
            <a:ext cx="3578706" cy="5837949"/>
          </a:xfrm>
        </p:spPr>
        <p:txBody>
          <a:bodyPr anchor="ctr">
            <a:normAutofit/>
          </a:bodyPr>
          <a:lstStyle/>
          <a:p>
            <a:pPr indent="457200" eaLnBrk="0" hangingPunct="0">
              <a:lnSpc>
                <a:spcPct val="90000"/>
              </a:lnSpc>
              <a:buFont typeface="Wingdings" pitchFamily="2" charset="2"/>
              <a:buChar char="v"/>
              <a:tabLst>
                <a:tab pos="5875338" algn="l"/>
              </a:tabLst>
            </a:pPr>
            <a:r>
              <a:rPr lang="en-US" sz="1400" dirty="0">
                <a:solidFill>
                  <a:schemeClr val="tx1">
                    <a:alpha val="80000"/>
                  </a:schemeClr>
                </a:solidFill>
                <a:cs typeface="Times New Roman" pitchFamily="18" charset="0"/>
              </a:rPr>
              <a:t>In B2B e-commerce the purchaser and the vendor normally have mutual trust before negotiating a purchase. The amounts involved is also quite large.</a:t>
            </a:r>
          </a:p>
          <a:p>
            <a:pPr indent="457200" eaLnBrk="0" hangingPunct="0">
              <a:lnSpc>
                <a:spcPct val="90000"/>
              </a:lnSpc>
              <a:buFont typeface="Wingdings" pitchFamily="2" charset="2"/>
              <a:buChar char="v"/>
              <a:tabLst>
                <a:tab pos="5875338" algn="l"/>
              </a:tabLst>
            </a:pPr>
            <a:endParaRPr lang="en-US" sz="1400" dirty="0">
              <a:solidFill>
                <a:schemeClr val="tx1">
                  <a:alpha val="80000"/>
                </a:schemeClr>
              </a:solidFill>
              <a:cs typeface="Times New Roman" pitchFamily="18" charset="0"/>
            </a:endParaRPr>
          </a:p>
          <a:p>
            <a:pPr indent="457200" eaLnBrk="0" hangingPunct="0">
              <a:lnSpc>
                <a:spcPct val="90000"/>
              </a:lnSpc>
              <a:buFont typeface="Wingdings" pitchFamily="2" charset="2"/>
              <a:buChar char="v"/>
              <a:tabLst>
                <a:tab pos="5875338" algn="l"/>
              </a:tabLst>
            </a:pPr>
            <a:r>
              <a:rPr lang="en-US" sz="1400" dirty="0">
                <a:solidFill>
                  <a:schemeClr val="tx1">
                    <a:alpha val="80000"/>
                  </a:schemeClr>
                </a:solidFill>
                <a:cs typeface="Times New Roman" pitchFamily="18" charset="0"/>
              </a:rPr>
              <a:t> Thus, payments are normally made by </a:t>
            </a:r>
            <a:r>
              <a:rPr lang="en-US" sz="1400" dirty="0" err="1">
                <a:solidFill>
                  <a:schemeClr val="tx1">
                    <a:alpha val="80000"/>
                  </a:schemeClr>
                </a:solidFill>
                <a:cs typeface="Times New Roman" pitchFamily="18" charset="0"/>
              </a:rPr>
              <a:t>cheque</a:t>
            </a:r>
            <a:r>
              <a:rPr lang="en-US" sz="1400" dirty="0">
                <a:solidFill>
                  <a:schemeClr val="tx1">
                    <a:alpha val="80000"/>
                  </a:schemeClr>
                </a:solidFill>
                <a:cs typeface="Times New Roman" pitchFamily="18" charset="0"/>
              </a:rPr>
              <a:t>. Thus, we have to find an electronic equivalent of a physical </a:t>
            </a:r>
            <a:r>
              <a:rPr lang="en-US" sz="1400" dirty="0" err="1">
                <a:solidFill>
                  <a:schemeClr val="tx1">
                    <a:alpha val="80000"/>
                  </a:schemeClr>
                </a:solidFill>
                <a:cs typeface="Times New Roman" pitchFamily="18" charset="0"/>
              </a:rPr>
              <a:t>cheque</a:t>
            </a:r>
            <a:r>
              <a:rPr lang="en-US" sz="1400" dirty="0">
                <a:solidFill>
                  <a:schemeClr val="tx1">
                    <a:alpha val="80000"/>
                  </a:schemeClr>
                </a:solidFill>
                <a:cs typeface="Times New Roman" pitchFamily="18" charset="0"/>
              </a:rPr>
              <a:t> and payment scheme to mimic the manual scheme. We thus need banks and ACH to accept electronic </a:t>
            </a:r>
            <a:r>
              <a:rPr lang="en-US" sz="1400" dirty="0" err="1">
                <a:solidFill>
                  <a:schemeClr val="tx1">
                    <a:alpha val="80000"/>
                  </a:schemeClr>
                </a:solidFill>
                <a:cs typeface="Times New Roman" pitchFamily="18" charset="0"/>
              </a:rPr>
              <a:t>cheques</a:t>
            </a:r>
            <a:r>
              <a:rPr lang="en-US" sz="1400" dirty="0">
                <a:solidFill>
                  <a:schemeClr val="tx1">
                    <a:alpha val="80000"/>
                  </a:schemeClr>
                </a:solidFill>
                <a:cs typeface="Times New Roman" pitchFamily="18" charset="0"/>
              </a:rPr>
              <a:t> in addition to physical </a:t>
            </a:r>
            <a:r>
              <a:rPr lang="en-US" sz="1400" dirty="0" err="1">
                <a:solidFill>
                  <a:schemeClr val="tx1">
                    <a:alpha val="80000"/>
                  </a:schemeClr>
                </a:solidFill>
                <a:cs typeface="Times New Roman" pitchFamily="18" charset="0"/>
              </a:rPr>
              <a:t>cheques</a:t>
            </a:r>
            <a:r>
              <a:rPr lang="en-US" sz="1400" dirty="0">
                <a:solidFill>
                  <a:schemeClr val="tx1">
                    <a:alpha val="80000"/>
                  </a:schemeClr>
                </a:solidFill>
                <a:cs typeface="Times New Roman" pitchFamily="18" charset="0"/>
              </a:rPr>
              <a:t>. Assuming this condition is satisfied, we will describe a method.</a:t>
            </a:r>
            <a:endParaRPr lang="en-US" sz="1400" dirty="0">
              <a:solidFill>
                <a:schemeClr val="tx1">
                  <a:alpha val="80000"/>
                </a:schemeClr>
              </a:solidFill>
            </a:endParaRPr>
          </a:p>
          <a:p>
            <a:pPr indent="457200" eaLnBrk="0" hangingPunct="0">
              <a:lnSpc>
                <a:spcPct val="90000"/>
              </a:lnSpc>
              <a:buFont typeface="Wingdings" pitchFamily="2" charset="2"/>
              <a:buChar char="v"/>
              <a:tabLst>
                <a:tab pos="5875338" algn="l"/>
              </a:tabLst>
            </a:pPr>
            <a:r>
              <a:rPr lang="en-US" sz="1400" dirty="0">
                <a:solidFill>
                  <a:schemeClr val="tx1">
                    <a:alpha val="80000"/>
                  </a:schemeClr>
                </a:solidFill>
                <a:cs typeface="Times New Roman" pitchFamily="18" charset="0"/>
              </a:rPr>
              <a:t>Before electronic </a:t>
            </a:r>
            <a:r>
              <a:rPr lang="en-US" sz="1400" dirty="0" err="1">
                <a:solidFill>
                  <a:schemeClr val="tx1">
                    <a:alpha val="80000"/>
                  </a:schemeClr>
                </a:solidFill>
                <a:cs typeface="Times New Roman" pitchFamily="18" charset="0"/>
              </a:rPr>
              <a:t>cheque</a:t>
            </a:r>
            <a:r>
              <a:rPr lang="en-US" sz="1400" dirty="0">
                <a:solidFill>
                  <a:schemeClr val="tx1">
                    <a:alpha val="80000"/>
                  </a:schemeClr>
                </a:solidFill>
                <a:cs typeface="Times New Roman" pitchFamily="18" charset="0"/>
              </a:rPr>
              <a:t> payment system is implemented, the following conditions must be satisfied:</a:t>
            </a:r>
            <a:endParaRPr lang="en-US" sz="1400" dirty="0">
              <a:solidFill>
                <a:schemeClr val="tx1">
                  <a:alpha val="80000"/>
                </a:schemeClr>
              </a:solidFill>
            </a:endParaRPr>
          </a:p>
          <a:p>
            <a:pPr indent="457200" eaLnBrk="0" hangingPunct="0">
              <a:lnSpc>
                <a:spcPct val="90000"/>
              </a:lnSpc>
              <a:tabLst>
                <a:tab pos="5875338" algn="l"/>
              </a:tabLst>
            </a:pPr>
            <a:endParaRPr lang="en-US" sz="1400" dirty="0">
              <a:solidFill>
                <a:schemeClr val="tx1">
                  <a:alpha val="80000"/>
                </a:schemeClr>
              </a:solidFill>
              <a:cs typeface="Times New Roman" pitchFamily="18" charset="0"/>
            </a:endParaRPr>
          </a:p>
          <a:p>
            <a:pPr indent="457200" eaLnBrk="0" hangingPunct="0">
              <a:lnSpc>
                <a:spcPct val="90000"/>
              </a:lnSpc>
              <a:buFontTx/>
              <a:buAutoNum type="arabicPeriod"/>
              <a:tabLst>
                <a:tab pos="5875338" algn="l"/>
              </a:tabLst>
            </a:pPr>
            <a:r>
              <a:rPr lang="en-US" sz="1400" dirty="0">
                <a:solidFill>
                  <a:schemeClr val="tx1">
                    <a:alpha val="80000"/>
                  </a:schemeClr>
                </a:solidFill>
                <a:cs typeface="Times New Roman" pitchFamily="18" charset="0"/>
              </a:rPr>
              <a:t>Both businesses must have certified public keys and must be able to digitally sign e-</a:t>
            </a:r>
            <a:r>
              <a:rPr lang="en-US" sz="1400" dirty="0" err="1">
                <a:solidFill>
                  <a:schemeClr val="tx1">
                    <a:alpha val="80000"/>
                  </a:schemeClr>
                </a:solidFill>
                <a:cs typeface="Times New Roman" pitchFamily="18" charset="0"/>
              </a:rPr>
              <a:t>cheques</a:t>
            </a:r>
            <a:r>
              <a:rPr lang="en-US" sz="1400" dirty="0">
                <a:solidFill>
                  <a:schemeClr val="tx1">
                    <a:alpha val="80000"/>
                  </a:schemeClr>
                </a:solidFill>
                <a:cs typeface="Times New Roman" pitchFamily="18" charset="0"/>
              </a:rPr>
              <a:t>. </a:t>
            </a:r>
          </a:p>
          <a:p>
            <a:pPr indent="457200" eaLnBrk="0" hangingPunct="0">
              <a:lnSpc>
                <a:spcPct val="90000"/>
              </a:lnSpc>
              <a:tabLst>
                <a:tab pos="5875338" algn="l"/>
              </a:tabLst>
            </a:pPr>
            <a:endParaRPr lang="en-US" sz="1400" dirty="0">
              <a:solidFill>
                <a:schemeClr val="tx1">
                  <a:alpha val="80000"/>
                </a:schemeClr>
              </a:solidFill>
            </a:endParaRPr>
          </a:p>
          <a:p>
            <a:pPr indent="457200" eaLnBrk="0" hangingPunct="0">
              <a:lnSpc>
                <a:spcPct val="90000"/>
              </a:lnSpc>
              <a:tabLst>
                <a:tab pos="5875338" algn="l"/>
              </a:tabLst>
            </a:pPr>
            <a:r>
              <a:rPr lang="en-US" sz="1400" dirty="0">
                <a:solidFill>
                  <a:schemeClr val="tx1">
                    <a:alpha val="80000"/>
                  </a:schemeClr>
                </a:solidFill>
                <a:cs typeface="Times New Roman" pitchFamily="18" charset="0"/>
              </a:rPr>
              <a:t>2. All banks and ACH must have public key certificates and must be able to digitally sign documents using a common agreed hash function.</a:t>
            </a:r>
          </a:p>
          <a:p>
            <a:pPr>
              <a:lnSpc>
                <a:spcPct val="90000"/>
              </a:lnSpc>
            </a:pPr>
            <a:endParaRPr lang="en-SG" sz="1400" dirty="0">
              <a:solidFill>
                <a:schemeClr val="tx1">
                  <a:alpha val="80000"/>
                </a:schemeClr>
              </a:solidFill>
            </a:endParaRPr>
          </a:p>
        </p:txBody>
      </p:sp>
      <p:sp>
        <p:nvSpPr>
          <p:cNvPr id="16" name="Graphic 10">
            <a:extLst>
              <a:ext uri="{FF2B5EF4-FFF2-40B4-BE49-F238E27FC236}">
                <a16:creationId xmlns:a16="http://schemas.microsoft.com/office/drawing/2014/main" xmlns="" id="{E3020543-B24B-4EC4-8FFC-8DD88EEA91A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077410" y="5751820"/>
            <a:ext cx="84319"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2"/>
          </a:solidFill>
          <a:ln w="516" cap="flat">
            <a:noFill/>
            <a:prstDash val="solid"/>
            <a:miter/>
          </a:ln>
        </p:spPr>
        <p:txBody>
          <a:bodyPr rtlCol="0" anchor="ctr"/>
          <a:lstStyle/>
          <a:p>
            <a:endParaRPr lang="en-US"/>
          </a:p>
        </p:txBody>
      </p:sp>
      <p:cxnSp>
        <p:nvCxnSpPr>
          <p:cNvPr id="18" name="Straight Connector 17">
            <a:extLst>
              <a:ext uri="{FF2B5EF4-FFF2-40B4-BE49-F238E27FC236}">
                <a16:creationId xmlns:a16="http://schemas.microsoft.com/office/drawing/2014/main" xmlns="" id="{C49DA8F6-BCC1-4447-B54C-57856834B94B}"/>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8689621" y="3610394"/>
            <a:ext cx="0" cy="3238728"/>
          </a:xfrm>
          <a:prstGeom prst="line">
            <a:avLst/>
          </a:prstGeom>
          <a:ln w="25400" cap="sq">
            <a:gradFill flip="none" rotWithShape="1">
              <a:gsLst>
                <a:gs pos="0">
                  <a:schemeClr val="accent1"/>
                </a:gs>
                <a:gs pos="100000">
                  <a:schemeClr val="accent2"/>
                </a:gs>
              </a:gsLst>
              <a:lin ang="5400000" scaled="0"/>
              <a:tileRect/>
            </a:gradFill>
            <a:bevel/>
          </a:ln>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xmlns="" id="{3265857C-AE79-4B62-B516-D7899BE13C9B}"/>
              </a:ext>
            </a:extLst>
          </p:cNvPr>
          <p:cNvSpPr>
            <a:spLocks noGrp="1"/>
          </p:cNvSpPr>
          <p:nvPr>
            <p:ph type="sldNum" sz="quarter" idx="12"/>
          </p:nvPr>
        </p:nvSpPr>
        <p:spPr/>
        <p:txBody>
          <a:bodyPr/>
          <a:lstStyle/>
          <a:p>
            <a:fld id="{B6F15528-21DE-4FAA-801E-634DDDAF4B2B}" type="slidenum">
              <a:rPr lang="en-US" smtClean="0"/>
              <a:pPr/>
              <a:t>61</a:t>
            </a:fld>
            <a:endParaRPr lang="en-US"/>
          </a:p>
        </p:txBody>
      </p:sp>
    </p:spTree>
    <p:extLst>
      <p:ext uri="{BB962C8B-B14F-4D97-AF65-F5344CB8AC3E}">
        <p14:creationId xmlns:p14="http://schemas.microsoft.com/office/powerpoint/2010/main" val="204238895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557" name="Rectangle 71">
            <a:extLst>
              <a:ext uri="{FF2B5EF4-FFF2-40B4-BE49-F238E27FC236}">
                <a16:creationId xmlns:a16="http://schemas.microsoft.com/office/drawing/2014/main" xmlns="" id="{8D1AA55E-40D5-461B-A5A8-4AE8AAB71B0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558" name="Straight Connector 73">
            <a:extLst>
              <a:ext uri="{FF2B5EF4-FFF2-40B4-BE49-F238E27FC236}">
                <a16:creationId xmlns:a16="http://schemas.microsoft.com/office/drawing/2014/main" xmlns="" id="{C49DA8F6-BCC1-4447-B54C-57856834B94B}"/>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467716" y="381934"/>
            <a:ext cx="0" cy="6476066"/>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grpSp>
        <p:nvGrpSpPr>
          <p:cNvPr id="23559" name="Group 75">
            <a:extLst>
              <a:ext uri="{FF2B5EF4-FFF2-40B4-BE49-F238E27FC236}">
                <a16:creationId xmlns:a16="http://schemas.microsoft.com/office/drawing/2014/main" xmlns="" id="{34F88D19-C269-4F98-BE6B-CFB6207D3669}"/>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4582806" y="740316"/>
            <a:ext cx="349093" cy="872153"/>
            <a:chOff x="6110408" y="740316"/>
            <a:chExt cx="465458" cy="872153"/>
          </a:xfrm>
        </p:grpSpPr>
        <p:sp>
          <p:nvSpPr>
            <p:cNvPr id="77" name="Graphic 11">
              <a:extLst>
                <a:ext uri="{FF2B5EF4-FFF2-40B4-BE49-F238E27FC236}">
                  <a16:creationId xmlns:a16="http://schemas.microsoft.com/office/drawing/2014/main" xmlns="" id="{6CB927A4-E432-4310-9CD5-E89FF506317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6125948" y="74031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a:p>
          </p:txBody>
        </p:sp>
        <p:sp>
          <p:nvSpPr>
            <p:cNvPr id="23560" name="Graphic 10">
              <a:extLst>
                <a:ext uri="{FF2B5EF4-FFF2-40B4-BE49-F238E27FC236}">
                  <a16:creationId xmlns:a16="http://schemas.microsoft.com/office/drawing/2014/main" xmlns="" id="{E3020543-B24B-4EC4-8FFC-8DD88EEA91A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6484728" y="969611"/>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a:p>
          </p:txBody>
        </p:sp>
        <p:sp>
          <p:nvSpPr>
            <p:cNvPr id="79" name="Graphic 12">
              <a:extLst>
                <a:ext uri="{FF2B5EF4-FFF2-40B4-BE49-F238E27FC236}">
                  <a16:creationId xmlns:a16="http://schemas.microsoft.com/office/drawing/2014/main" xmlns="" id="{1453BF6C-B012-48B7-B4E8-6D7AC7C27D02}"/>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6110408" y="1484755"/>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a:p>
          </p:txBody>
        </p:sp>
      </p:grpSp>
      <p:pic>
        <p:nvPicPr>
          <p:cNvPr id="23555" name="Picture 2"/>
          <p:cNvPicPr>
            <a:picLocks noChangeAspect="1" noChangeArrowheads="1"/>
          </p:cNvPicPr>
          <p:nvPr/>
        </p:nvPicPr>
        <p:blipFill>
          <a:blip r:embed="rId2"/>
          <a:stretch>
            <a:fillRect/>
          </a:stretch>
        </p:blipFill>
        <p:spPr bwMode="auto">
          <a:xfrm>
            <a:off x="628650" y="1371600"/>
            <a:ext cx="3932543" cy="3856459"/>
          </a:xfrm>
          <a:prstGeom prst="rect">
            <a:avLst/>
          </a:prstGeom>
          <a:noFill/>
        </p:spPr>
      </p:pic>
      <p:sp>
        <p:nvSpPr>
          <p:cNvPr id="23554" name="Rectangle 1"/>
          <p:cNvSpPr>
            <a:spLocks noChangeArrowheads="1"/>
          </p:cNvSpPr>
          <p:nvPr/>
        </p:nvSpPr>
        <p:spPr bwMode="auto">
          <a:xfrm>
            <a:off x="5421781" y="879355"/>
            <a:ext cx="3093569" cy="5120755"/>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tabLst>
                <a:tab pos="5875338" algn="l"/>
              </a:tabLst>
            </a:pPr>
            <a:r>
              <a:rPr lang="en-US" sz="1700">
                <a:solidFill>
                  <a:schemeClr val="tx1">
                    <a:alpha val="80000"/>
                  </a:schemeClr>
                </a:solidFill>
              </a:rPr>
              <a:t>There are five parties involved in the transaction.</a:t>
            </a:r>
          </a:p>
          <a:p>
            <a:pPr indent="-228600">
              <a:lnSpc>
                <a:spcPct val="90000"/>
              </a:lnSpc>
              <a:spcAft>
                <a:spcPts val="600"/>
              </a:spcAft>
              <a:buFont typeface="Arial" panose="020B0604020202020204" pitchFamily="34" charset="0"/>
              <a:buChar char="•"/>
              <a:tabLst>
                <a:tab pos="5875338" algn="l"/>
              </a:tabLst>
            </a:pPr>
            <a:endParaRPr lang="en-US" sz="1700">
              <a:solidFill>
                <a:schemeClr val="tx1">
                  <a:alpha val="80000"/>
                </a:schemeClr>
              </a:solidFill>
            </a:endParaRPr>
          </a:p>
          <a:p>
            <a:pPr indent="-228600">
              <a:lnSpc>
                <a:spcPct val="90000"/>
              </a:lnSpc>
              <a:spcAft>
                <a:spcPts val="600"/>
              </a:spcAft>
              <a:buFont typeface="Arial" panose="020B0604020202020204" pitchFamily="34" charset="0"/>
              <a:buChar char="•"/>
              <a:tabLst>
                <a:tab pos="5875338" algn="l"/>
              </a:tabLst>
            </a:pPr>
            <a:r>
              <a:rPr lang="en-US" sz="1700">
                <a:solidFill>
                  <a:schemeClr val="tx1">
                    <a:alpha val="80000"/>
                  </a:schemeClr>
                </a:solidFill>
              </a:rPr>
              <a:t>1. Purchaser - P</a:t>
            </a:r>
          </a:p>
          <a:p>
            <a:pPr indent="-228600">
              <a:lnSpc>
                <a:spcPct val="90000"/>
              </a:lnSpc>
              <a:spcAft>
                <a:spcPts val="600"/>
              </a:spcAft>
              <a:buFont typeface="Arial" panose="020B0604020202020204" pitchFamily="34" charset="0"/>
              <a:buChar char="•"/>
              <a:tabLst>
                <a:tab pos="5875338" algn="l"/>
              </a:tabLst>
            </a:pPr>
            <a:r>
              <a:rPr lang="en-US" sz="1700">
                <a:solidFill>
                  <a:schemeClr val="tx1">
                    <a:alpha val="80000"/>
                  </a:schemeClr>
                </a:solidFill>
              </a:rPr>
              <a:t>2. Vendor - V</a:t>
            </a:r>
          </a:p>
          <a:p>
            <a:pPr indent="-228600">
              <a:lnSpc>
                <a:spcPct val="90000"/>
              </a:lnSpc>
              <a:spcAft>
                <a:spcPts val="600"/>
              </a:spcAft>
              <a:buFont typeface="Arial" panose="020B0604020202020204" pitchFamily="34" charset="0"/>
              <a:buChar char="•"/>
              <a:tabLst>
                <a:tab pos="5875338" algn="l"/>
              </a:tabLst>
            </a:pPr>
            <a:r>
              <a:rPr lang="en-US" sz="1700">
                <a:solidFill>
                  <a:schemeClr val="tx1">
                    <a:alpha val="80000"/>
                  </a:schemeClr>
                </a:solidFill>
              </a:rPr>
              <a:t>3. Purchaser's bank - PB</a:t>
            </a:r>
          </a:p>
          <a:p>
            <a:pPr indent="-228600">
              <a:lnSpc>
                <a:spcPct val="90000"/>
              </a:lnSpc>
              <a:spcAft>
                <a:spcPts val="600"/>
              </a:spcAft>
              <a:buFont typeface="Arial" panose="020B0604020202020204" pitchFamily="34" charset="0"/>
              <a:buChar char="•"/>
              <a:tabLst>
                <a:tab pos="5875338" algn="l"/>
              </a:tabLst>
            </a:pPr>
            <a:r>
              <a:rPr lang="en-US" sz="1700">
                <a:solidFill>
                  <a:schemeClr val="tx1">
                    <a:alpha val="80000"/>
                  </a:schemeClr>
                </a:solidFill>
              </a:rPr>
              <a:t>4. Vendor's bank - VB</a:t>
            </a:r>
          </a:p>
          <a:p>
            <a:pPr indent="-228600">
              <a:lnSpc>
                <a:spcPct val="90000"/>
              </a:lnSpc>
              <a:spcAft>
                <a:spcPts val="600"/>
              </a:spcAft>
              <a:buFont typeface="Arial" panose="020B0604020202020204" pitchFamily="34" charset="0"/>
              <a:buChar char="•"/>
              <a:tabLst>
                <a:tab pos="5875338" algn="l"/>
              </a:tabLst>
            </a:pPr>
            <a:r>
              <a:rPr lang="en-US" sz="1700">
                <a:solidFill>
                  <a:schemeClr val="tx1">
                    <a:alpha val="80000"/>
                  </a:schemeClr>
                </a:solidFill>
              </a:rPr>
              <a:t>5. Automated clearing house – ACH</a:t>
            </a:r>
          </a:p>
          <a:p>
            <a:pPr indent="-228600">
              <a:lnSpc>
                <a:spcPct val="90000"/>
              </a:lnSpc>
              <a:spcAft>
                <a:spcPts val="600"/>
              </a:spcAft>
              <a:buFont typeface="Arial" panose="020B0604020202020204" pitchFamily="34" charset="0"/>
              <a:buChar char="•"/>
              <a:tabLst>
                <a:tab pos="5875338" algn="l"/>
              </a:tabLst>
            </a:pPr>
            <a:endParaRPr lang="en-US" sz="1700">
              <a:solidFill>
                <a:schemeClr val="tx1">
                  <a:alpha val="80000"/>
                </a:schemeClr>
              </a:solidFill>
            </a:endParaRPr>
          </a:p>
          <a:p>
            <a:pPr indent="-228600">
              <a:lnSpc>
                <a:spcPct val="90000"/>
              </a:lnSpc>
              <a:spcAft>
                <a:spcPts val="600"/>
              </a:spcAft>
              <a:buFont typeface="Arial" panose="020B0604020202020204" pitchFamily="34" charset="0"/>
              <a:buChar char="•"/>
              <a:tabLst>
                <a:tab pos="5875338" algn="l"/>
              </a:tabLst>
            </a:pPr>
            <a:r>
              <a:rPr lang="en-US" sz="1700">
                <a:solidFill>
                  <a:schemeClr val="tx1">
                    <a:alpha val="80000"/>
                  </a:schemeClr>
                </a:solidFill>
              </a:rPr>
              <a:t>One format for e-cheque is given in Table 6.2 which contains all the essential</a:t>
            </a:r>
          </a:p>
          <a:p>
            <a:pPr indent="-228600">
              <a:lnSpc>
                <a:spcPct val="90000"/>
              </a:lnSpc>
              <a:spcAft>
                <a:spcPts val="600"/>
              </a:spcAft>
              <a:buFont typeface="Arial" panose="020B0604020202020204" pitchFamily="34" charset="0"/>
              <a:buChar char="•"/>
              <a:tabLst>
                <a:tab pos="5875338" algn="l"/>
              </a:tabLst>
            </a:pPr>
            <a:r>
              <a:rPr lang="en-US" sz="1700">
                <a:solidFill>
                  <a:schemeClr val="tx1">
                    <a:alpha val="80000"/>
                  </a:schemeClr>
                </a:solidFill>
              </a:rPr>
              <a:t>Information.</a:t>
            </a:r>
          </a:p>
        </p:txBody>
      </p:sp>
      <p:sp>
        <p:nvSpPr>
          <p:cNvPr id="4" name="Slide Number Placeholder 3"/>
          <p:cNvSpPr>
            <a:spLocks noGrp="1"/>
          </p:cNvSpPr>
          <p:nvPr>
            <p:ph type="sldNum" sz="quarter" idx="12"/>
          </p:nvPr>
        </p:nvSpPr>
        <p:spPr>
          <a:xfrm>
            <a:off x="6457950" y="6356350"/>
            <a:ext cx="2057400" cy="365125"/>
          </a:xfrm>
        </p:spPr>
        <p:txBody>
          <a:bodyPr vert="horz" lIns="91440" tIns="45720" rIns="91440" bIns="45720" rtlCol="0" anchor="ctr">
            <a:normAutofit/>
          </a:bodyPr>
          <a:lstStyle/>
          <a:p>
            <a:pPr>
              <a:spcAft>
                <a:spcPts val="600"/>
              </a:spcAft>
              <a:defRPr/>
            </a:pPr>
            <a:fld id="{FB32A998-DCE8-44C3-BBE6-9CA1779BE926}" type="slidenum">
              <a:rPr lang="en-US">
                <a:solidFill>
                  <a:schemeClr val="tx1">
                    <a:alpha val="60000"/>
                  </a:schemeClr>
                </a:solidFill>
              </a:rPr>
              <a:pPr>
                <a:spcAft>
                  <a:spcPts val="600"/>
                </a:spcAft>
                <a:defRPr/>
              </a:pPr>
              <a:t>62</a:t>
            </a:fld>
            <a:endParaRPr lang="en-US">
              <a:solidFill>
                <a:schemeClr val="tx1">
                  <a:alpha val="60000"/>
                </a:schemeClr>
              </a:solidFill>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xmlns="" id="{100EDD19-6802-4EC3-95CE-CFFAB042CFD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sketch line">
            <a:extLst>
              <a:ext uri="{FF2B5EF4-FFF2-40B4-BE49-F238E27FC236}">
                <a16:creationId xmlns:a16="http://schemas.microsoft.com/office/drawing/2014/main" xmlns="" id="{DB17E863-922E-4C26-BD64-E8FD41D2866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501777" y="1677373"/>
            <a:ext cx="8140446" cy="18288"/>
          </a:xfrm>
          <a:custGeom>
            <a:avLst/>
            <a:gdLst>
              <a:gd name="connsiteX0" fmla="*/ 0 w 8140446"/>
              <a:gd name="connsiteY0" fmla="*/ 0 h 18288"/>
              <a:gd name="connsiteX1" fmla="*/ 434157 w 8140446"/>
              <a:gd name="connsiteY1" fmla="*/ 0 h 18288"/>
              <a:gd name="connsiteX2" fmla="*/ 1193932 w 8140446"/>
              <a:gd name="connsiteY2" fmla="*/ 0 h 18288"/>
              <a:gd name="connsiteX3" fmla="*/ 1628089 w 8140446"/>
              <a:gd name="connsiteY3" fmla="*/ 0 h 18288"/>
              <a:gd name="connsiteX4" fmla="*/ 2225055 w 8140446"/>
              <a:gd name="connsiteY4" fmla="*/ 0 h 18288"/>
              <a:gd name="connsiteX5" fmla="*/ 3066235 w 8140446"/>
              <a:gd name="connsiteY5" fmla="*/ 0 h 18288"/>
              <a:gd name="connsiteX6" fmla="*/ 3744605 w 8140446"/>
              <a:gd name="connsiteY6" fmla="*/ 0 h 18288"/>
              <a:gd name="connsiteX7" fmla="*/ 4504380 w 8140446"/>
              <a:gd name="connsiteY7" fmla="*/ 0 h 18288"/>
              <a:gd name="connsiteX8" fmla="*/ 5101346 w 8140446"/>
              <a:gd name="connsiteY8" fmla="*/ 0 h 18288"/>
              <a:gd name="connsiteX9" fmla="*/ 5779717 w 8140446"/>
              <a:gd name="connsiteY9" fmla="*/ 0 h 18288"/>
              <a:gd name="connsiteX10" fmla="*/ 6620896 w 8140446"/>
              <a:gd name="connsiteY10" fmla="*/ 0 h 18288"/>
              <a:gd name="connsiteX11" fmla="*/ 7136458 w 8140446"/>
              <a:gd name="connsiteY11" fmla="*/ 0 h 18288"/>
              <a:gd name="connsiteX12" fmla="*/ 8140446 w 8140446"/>
              <a:gd name="connsiteY12" fmla="*/ 0 h 18288"/>
              <a:gd name="connsiteX13" fmla="*/ 8140446 w 8140446"/>
              <a:gd name="connsiteY13" fmla="*/ 18288 h 18288"/>
              <a:gd name="connsiteX14" fmla="*/ 7543480 w 8140446"/>
              <a:gd name="connsiteY14" fmla="*/ 18288 h 18288"/>
              <a:gd name="connsiteX15" fmla="*/ 7109323 w 8140446"/>
              <a:gd name="connsiteY15" fmla="*/ 18288 h 18288"/>
              <a:gd name="connsiteX16" fmla="*/ 6430952 w 8140446"/>
              <a:gd name="connsiteY16" fmla="*/ 18288 h 18288"/>
              <a:gd name="connsiteX17" fmla="*/ 5915391 w 8140446"/>
              <a:gd name="connsiteY17" fmla="*/ 18288 h 18288"/>
              <a:gd name="connsiteX18" fmla="*/ 5237020 w 8140446"/>
              <a:gd name="connsiteY18" fmla="*/ 18288 h 18288"/>
              <a:gd name="connsiteX19" fmla="*/ 4558650 w 8140446"/>
              <a:gd name="connsiteY19" fmla="*/ 18288 h 18288"/>
              <a:gd name="connsiteX20" fmla="*/ 3880279 w 8140446"/>
              <a:gd name="connsiteY20" fmla="*/ 18288 h 18288"/>
              <a:gd name="connsiteX21" fmla="*/ 3201909 w 8140446"/>
              <a:gd name="connsiteY21" fmla="*/ 18288 h 18288"/>
              <a:gd name="connsiteX22" fmla="*/ 2604943 w 8140446"/>
              <a:gd name="connsiteY22" fmla="*/ 18288 h 18288"/>
              <a:gd name="connsiteX23" fmla="*/ 1845168 w 8140446"/>
              <a:gd name="connsiteY23" fmla="*/ 18288 h 18288"/>
              <a:gd name="connsiteX24" fmla="*/ 1166797 w 8140446"/>
              <a:gd name="connsiteY24" fmla="*/ 18288 h 18288"/>
              <a:gd name="connsiteX25" fmla="*/ 0 w 8140446"/>
              <a:gd name="connsiteY25" fmla="*/ 18288 h 18288"/>
              <a:gd name="connsiteX26" fmla="*/ 0 w 8140446"/>
              <a:gd name="connsiteY26" fmla="*/ 0 h 18288"/>
              <a:gd name="connsiteX0" fmla="*/ 0 w 8140446"/>
              <a:gd name="connsiteY0" fmla="*/ 0 h 18288"/>
              <a:gd name="connsiteX1" fmla="*/ 596966 w 8140446"/>
              <a:gd name="connsiteY1" fmla="*/ 0 h 18288"/>
              <a:gd name="connsiteX2" fmla="*/ 1031123 w 8140446"/>
              <a:gd name="connsiteY2" fmla="*/ 0 h 18288"/>
              <a:gd name="connsiteX3" fmla="*/ 1872303 w 8140446"/>
              <a:gd name="connsiteY3" fmla="*/ 0 h 18288"/>
              <a:gd name="connsiteX4" fmla="*/ 2469269 w 8140446"/>
              <a:gd name="connsiteY4" fmla="*/ 0 h 18288"/>
              <a:gd name="connsiteX5" fmla="*/ 3066235 w 8140446"/>
              <a:gd name="connsiteY5" fmla="*/ 0 h 18288"/>
              <a:gd name="connsiteX6" fmla="*/ 3907414 w 8140446"/>
              <a:gd name="connsiteY6" fmla="*/ 0 h 18288"/>
              <a:gd name="connsiteX7" fmla="*/ 4422976 w 8140446"/>
              <a:gd name="connsiteY7" fmla="*/ 0 h 18288"/>
              <a:gd name="connsiteX8" fmla="*/ 5264155 w 8140446"/>
              <a:gd name="connsiteY8" fmla="*/ 0 h 18288"/>
              <a:gd name="connsiteX9" fmla="*/ 6105335 w 8140446"/>
              <a:gd name="connsiteY9" fmla="*/ 0 h 18288"/>
              <a:gd name="connsiteX10" fmla="*/ 6783705 w 8140446"/>
              <a:gd name="connsiteY10" fmla="*/ 0 h 18288"/>
              <a:gd name="connsiteX11" fmla="*/ 8140446 w 8140446"/>
              <a:gd name="connsiteY11" fmla="*/ 0 h 18288"/>
              <a:gd name="connsiteX12" fmla="*/ 8140446 w 8140446"/>
              <a:gd name="connsiteY12" fmla="*/ 18288 h 18288"/>
              <a:gd name="connsiteX13" fmla="*/ 7706289 w 8140446"/>
              <a:gd name="connsiteY13" fmla="*/ 18288 h 18288"/>
              <a:gd name="connsiteX14" fmla="*/ 6865109 w 8140446"/>
              <a:gd name="connsiteY14" fmla="*/ 18288 h 18288"/>
              <a:gd name="connsiteX15" fmla="*/ 6349548 w 8140446"/>
              <a:gd name="connsiteY15" fmla="*/ 18288 h 18288"/>
              <a:gd name="connsiteX16" fmla="*/ 5671177 w 8140446"/>
              <a:gd name="connsiteY16" fmla="*/ 18288 h 18288"/>
              <a:gd name="connsiteX17" fmla="*/ 4829998 w 8140446"/>
              <a:gd name="connsiteY17" fmla="*/ 18288 h 18288"/>
              <a:gd name="connsiteX18" fmla="*/ 4151627 w 8140446"/>
              <a:gd name="connsiteY18" fmla="*/ 18288 h 18288"/>
              <a:gd name="connsiteX19" fmla="*/ 3717470 w 8140446"/>
              <a:gd name="connsiteY19" fmla="*/ 18288 h 18288"/>
              <a:gd name="connsiteX20" fmla="*/ 3201909 w 8140446"/>
              <a:gd name="connsiteY20" fmla="*/ 18288 h 18288"/>
              <a:gd name="connsiteX21" fmla="*/ 2360729 w 8140446"/>
              <a:gd name="connsiteY21" fmla="*/ 18288 h 18288"/>
              <a:gd name="connsiteX22" fmla="*/ 1682359 w 8140446"/>
              <a:gd name="connsiteY22" fmla="*/ 18288 h 18288"/>
              <a:gd name="connsiteX23" fmla="*/ 1166797 w 8140446"/>
              <a:gd name="connsiteY23" fmla="*/ 18288 h 18288"/>
              <a:gd name="connsiteX24" fmla="*/ 0 w 8140446"/>
              <a:gd name="connsiteY24" fmla="*/ 18288 h 18288"/>
              <a:gd name="connsiteX25" fmla="*/ 0 w 8140446"/>
              <a:gd name="connsiteY2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8140446" h="18288" fill="none" extrusionOk="0">
                <a:moveTo>
                  <a:pt x="0" y="0"/>
                </a:moveTo>
                <a:cubicBezTo>
                  <a:pt x="87427" y="6231"/>
                  <a:pt x="309612" y="-26324"/>
                  <a:pt x="434157" y="0"/>
                </a:cubicBezTo>
                <a:cubicBezTo>
                  <a:pt x="536972" y="29330"/>
                  <a:pt x="959392" y="28619"/>
                  <a:pt x="1193932" y="0"/>
                </a:cubicBezTo>
                <a:cubicBezTo>
                  <a:pt x="1446097" y="13819"/>
                  <a:pt x="1471680" y="7203"/>
                  <a:pt x="1628089" y="0"/>
                </a:cubicBezTo>
                <a:cubicBezTo>
                  <a:pt x="1817415" y="4047"/>
                  <a:pt x="1949536" y="-59324"/>
                  <a:pt x="2225055" y="0"/>
                </a:cubicBezTo>
                <a:cubicBezTo>
                  <a:pt x="2520490" y="18365"/>
                  <a:pt x="2717469" y="18707"/>
                  <a:pt x="3066235" y="0"/>
                </a:cubicBezTo>
                <a:cubicBezTo>
                  <a:pt x="3437075" y="3751"/>
                  <a:pt x="3408347" y="31644"/>
                  <a:pt x="3744605" y="0"/>
                </a:cubicBezTo>
                <a:cubicBezTo>
                  <a:pt x="4097249" y="-11527"/>
                  <a:pt x="4249699" y="-32555"/>
                  <a:pt x="4504380" y="0"/>
                </a:cubicBezTo>
                <a:cubicBezTo>
                  <a:pt x="4737570" y="17980"/>
                  <a:pt x="4877497" y="1006"/>
                  <a:pt x="5101346" y="0"/>
                </a:cubicBezTo>
                <a:cubicBezTo>
                  <a:pt x="5359305" y="-15330"/>
                  <a:pt x="5447195" y="7257"/>
                  <a:pt x="5779717" y="0"/>
                </a:cubicBezTo>
                <a:cubicBezTo>
                  <a:pt x="6090019" y="-17621"/>
                  <a:pt x="6273151" y="4279"/>
                  <a:pt x="6620896" y="0"/>
                </a:cubicBezTo>
                <a:cubicBezTo>
                  <a:pt x="6968586" y="34056"/>
                  <a:pt x="6990073" y="23587"/>
                  <a:pt x="7136458" y="0"/>
                </a:cubicBezTo>
                <a:cubicBezTo>
                  <a:pt x="7320575" y="20480"/>
                  <a:pt x="7847401" y="-6173"/>
                  <a:pt x="8140446" y="0"/>
                </a:cubicBezTo>
                <a:cubicBezTo>
                  <a:pt x="8139878" y="7862"/>
                  <a:pt x="8140227" y="13269"/>
                  <a:pt x="8140446" y="18288"/>
                </a:cubicBezTo>
                <a:cubicBezTo>
                  <a:pt x="7908069" y="-20636"/>
                  <a:pt x="7683037" y="21977"/>
                  <a:pt x="7543480" y="18288"/>
                </a:cubicBezTo>
                <a:cubicBezTo>
                  <a:pt x="7393752" y="10050"/>
                  <a:pt x="7221032" y="-3229"/>
                  <a:pt x="7109323" y="18288"/>
                </a:cubicBezTo>
                <a:cubicBezTo>
                  <a:pt x="7015297" y="22483"/>
                  <a:pt x="6599332" y="40899"/>
                  <a:pt x="6430952" y="18288"/>
                </a:cubicBezTo>
                <a:cubicBezTo>
                  <a:pt x="6292915" y="-34150"/>
                  <a:pt x="6142305" y="21507"/>
                  <a:pt x="5915391" y="18288"/>
                </a:cubicBezTo>
                <a:cubicBezTo>
                  <a:pt x="5682725" y="47843"/>
                  <a:pt x="5440566" y="31420"/>
                  <a:pt x="5237020" y="18288"/>
                </a:cubicBezTo>
                <a:cubicBezTo>
                  <a:pt x="5046456" y="10577"/>
                  <a:pt x="4706449" y="51976"/>
                  <a:pt x="4558650" y="18288"/>
                </a:cubicBezTo>
                <a:cubicBezTo>
                  <a:pt x="4361396" y="-987"/>
                  <a:pt x="4145362" y="-22303"/>
                  <a:pt x="3880279" y="18288"/>
                </a:cubicBezTo>
                <a:cubicBezTo>
                  <a:pt x="3610716" y="25411"/>
                  <a:pt x="3472690" y="4008"/>
                  <a:pt x="3201909" y="18288"/>
                </a:cubicBezTo>
                <a:cubicBezTo>
                  <a:pt x="2913595" y="35097"/>
                  <a:pt x="2753317" y="-1149"/>
                  <a:pt x="2604943" y="18288"/>
                </a:cubicBezTo>
                <a:cubicBezTo>
                  <a:pt x="2450130" y="36989"/>
                  <a:pt x="1974183" y="40159"/>
                  <a:pt x="1845168" y="18288"/>
                </a:cubicBezTo>
                <a:cubicBezTo>
                  <a:pt x="1677929" y="220"/>
                  <a:pt x="1378098" y="-772"/>
                  <a:pt x="1166797" y="18288"/>
                </a:cubicBezTo>
                <a:cubicBezTo>
                  <a:pt x="921150" y="53277"/>
                  <a:pt x="327457" y="47297"/>
                  <a:pt x="0" y="18288"/>
                </a:cubicBezTo>
                <a:cubicBezTo>
                  <a:pt x="-589" y="13471"/>
                  <a:pt x="-474" y="7409"/>
                  <a:pt x="0" y="0"/>
                </a:cubicBezTo>
                <a:close/>
              </a:path>
              <a:path w="8140446" h="18288" stroke="0" extrusionOk="0">
                <a:moveTo>
                  <a:pt x="0" y="0"/>
                </a:moveTo>
                <a:cubicBezTo>
                  <a:pt x="136968" y="-25482"/>
                  <a:pt x="379786" y="11224"/>
                  <a:pt x="596966" y="0"/>
                </a:cubicBezTo>
                <a:cubicBezTo>
                  <a:pt x="815878" y="-21223"/>
                  <a:pt x="832062" y="11868"/>
                  <a:pt x="1031123" y="0"/>
                </a:cubicBezTo>
                <a:cubicBezTo>
                  <a:pt x="1256800" y="-30738"/>
                  <a:pt x="1658090" y="-20345"/>
                  <a:pt x="1872303" y="0"/>
                </a:cubicBezTo>
                <a:cubicBezTo>
                  <a:pt x="2115604" y="28431"/>
                  <a:pt x="2277865" y="-40642"/>
                  <a:pt x="2469269" y="0"/>
                </a:cubicBezTo>
                <a:cubicBezTo>
                  <a:pt x="2679731" y="25919"/>
                  <a:pt x="2788602" y="-6498"/>
                  <a:pt x="3066235" y="0"/>
                </a:cubicBezTo>
                <a:cubicBezTo>
                  <a:pt x="3325663" y="-14487"/>
                  <a:pt x="3706561" y="67517"/>
                  <a:pt x="3907414" y="0"/>
                </a:cubicBezTo>
                <a:cubicBezTo>
                  <a:pt x="4127229" y="-37113"/>
                  <a:pt x="4179037" y="-8167"/>
                  <a:pt x="4422976" y="0"/>
                </a:cubicBezTo>
                <a:cubicBezTo>
                  <a:pt x="4683575" y="-28486"/>
                  <a:pt x="5055803" y="-13799"/>
                  <a:pt x="5264155" y="0"/>
                </a:cubicBezTo>
                <a:cubicBezTo>
                  <a:pt x="5513566" y="14315"/>
                  <a:pt x="5735215" y="2768"/>
                  <a:pt x="6105335" y="0"/>
                </a:cubicBezTo>
                <a:cubicBezTo>
                  <a:pt x="6510913" y="-12587"/>
                  <a:pt x="6456171" y="3247"/>
                  <a:pt x="6783705" y="0"/>
                </a:cubicBezTo>
                <a:cubicBezTo>
                  <a:pt x="7057099" y="-15461"/>
                  <a:pt x="7592067" y="5384"/>
                  <a:pt x="8140446" y="0"/>
                </a:cubicBezTo>
                <a:cubicBezTo>
                  <a:pt x="8140452" y="8597"/>
                  <a:pt x="8141122" y="9732"/>
                  <a:pt x="8140446" y="18288"/>
                </a:cubicBezTo>
                <a:cubicBezTo>
                  <a:pt x="7961834" y="8406"/>
                  <a:pt x="7874097" y="10350"/>
                  <a:pt x="7706289" y="18288"/>
                </a:cubicBezTo>
                <a:cubicBezTo>
                  <a:pt x="7582508" y="-14920"/>
                  <a:pt x="7179551" y="-33111"/>
                  <a:pt x="6865109" y="18288"/>
                </a:cubicBezTo>
                <a:cubicBezTo>
                  <a:pt x="6583382" y="24117"/>
                  <a:pt x="6525821" y="36696"/>
                  <a:pt x="6349548" y="18288"/>
                </a:cubicBezTo>
                <a:cubicBezTo>
                  <a:pt x="6209953" y="10881"/>
                  <a:pt x="5959707" y="-47828"/>
                  <a:pt x="5671177" y="18288"/>
                </a:cubicBezTo>
                <a:cubicBezTo>
                  <a:pt x="5387744" y="29809"/>
                  <a:pt x="5228514" y="101507"/>
                  <a:pt x="4829998" y="18288"/>
                </a:cubicBezTo>
                <a:cubicBezTo>
                  <a:pt x="4415646" y="-28596"/>
                  <a:pt x="4343809" y="28954"/>
                  <a:pt x="4151627" y="18288"/>
                </a:cubicBezTo>
                <a:cubicBezTo>
                  <a:pt x="3950673" y="-9796"/>
                  <a:pt x="3879947" y="41143"/>
                  <a:pt x="3717470" y="18288"/>
                </a:cubicBezTo>
                <a:cubicBezTo>
                  <a:pt x="3558660" y="10110"/>
                  <a:pt x="3468854" y="29375"/>
                  <a:pt x="3201909" y="18288"/>
                </a:cubicBezTo>
                <a:cubicBezTo>
                  <a:pt x="2965673" y="10505"/>
                  <a:pt x="2568327" y="22116"/>
                  <a:pt x="2360729" y="18288"/>
                </a:cubicBezTo>
                <a:cubicBezTo>
                  <a:pt x="2171885" y="49144"/>
                  <a:pt x="1923258" y="16020"/>
                  <a:pt x="1682359" y="18288"/>
                </a:cubicBezTo>
                <a:cubicBezTo>
                  <a:pt x="1430698" y="-2378"/>
                  <a:pt x="1324229" y="-1751"/>
                  <a:pt x="1166797" y="18288"/>
                </a:cubicBezTo>
                <a:cubicBezTo>
                  <a:pt x="1001390" y="41795"/>
                  <a:pt x="324313" y="57964"/>
                  <a:pt x="0" y="18288"/>
                </a:cubicBezTo>
                <a:cubicBezTo>
                  <a:pt x="285" y="13135"/>
                  <a:pt x="532" y="5956"/>
                  <a:pt x="0" y="0"/>
                </a:cubicBezTo>
                <a:close/>
              </a:path>
              <a:path w="8140446" h="18288" fill="none" stroke="0" extrusionOk="0">
                <a:moveTo>
                  <a:pt x="0" y="0"/>
                </a:moveTo>
                <a:cubicBezTo>
                  <a:pt x="69532" y="-6557"/>
                  <a:pt x="264219" y="3919"/>
                  <a:pt x="434157" y="0"/>
                </a:cubicBezTo>
                <a:cubicBezTo>
                  <a:pt x="600013" y="9090"/>
                  <a:pt x="921449" y="-13478"/>
                  <a:pt x="1193932" y="0"/>
                </a:cubicBezTo>
                <a:cubicBezTo>
                  <a:pt x="1443592" y="14844"/>
                  <a:pt x="1471188" y="10722"/>
                  <a:pt x="1628089" y="0"/>
                </a:cubicBezTo>
                <a:cubicBezTo>
                  <a:pt x="1750006" y="-24149"/>
                  <a:pt x="1967480" y="-14904"/>
                  <a:pt x="2225055" y="0"/>
                </a:cubicBezTo>
                <a:cubicBezTo>
                  <a:pt x="2503918" y="19247"/>
                  <a:pt x="2709263" y="-16351"/>
                  <a:pt x="3066235" y="0"/>
                </a:cubicBezTo>
                <a:cubicBezTo>
                  <a:pt x="3429723" y="-1627"/>
                  <a:pt x="3399401" y="30976"/>
                  <a:pt x="3744605" y="0"/>
                </a:cubicBezTo>
                <a:cubicBezTo>
                  <a:pt x="4081920" y="-40602"/>
                  <a:pt x="4258272" y="-2441"/>
                  <a:pt x="4504380" y="0"/>
                </a:cubicBezTo>
                <a:cubicBezTo>
                  <a:pt x="4760039" y="21121"/>
                  <a:pt x="4866555" y="-1351"/>
                  <a:pt x="5101346" y="0"/>
                </a:cubicBezTo>
                <a:cubicBezTo>
                  <a:pt x="5336279" y="1859"/>
                  <a:pt x="5465100" y="30801"/>
                  <a:pt x="5779717" y="0"/>
                </a:cubicBezTo>
                <a:cubicBezTo>
                  <a:pt x="6117018" y="-2879"/>
                  <a:pt x="6273497" y="-5002"/>
                  <a:pt x="6620896" y="0"/>
                </a:cubicBezTo>
                <a:cubicBezTo>
                  <a:pt x="6972306" y="38666"/>
                  <a:pt x="6992056" y="28334"/>
                  <a:pt x="7136458" y="0"/>
                </a:cubicBezTo>
                <a:cubicBezTo>
                  <a:pt x="7325567" y="-61201"/>
                  <a:pt x="7766555" y="-88399"/>
                  <a:pt x="8140446" y="0"/>
                </a:cubicBezTo>
                <a:cubicBezTo>
                  <a:pt x="8140031" y="7748"/>
                  <a:pt x="8139515" y="13015"/>
                  <a:pt x="8140446" y="18288"/>
                </a:cubicBezTo>
                <a:cubicBezTo>
                  <a:pt x="7892673" y="-4012"/>
                  <a:pt x="7668025" y="650"/>
                  <a:pt x="7543480" y="18288"/>
                </a:cubicBezTo>
                <a:cubicBezTo>
                  <a:pt x="7406710" y="-3467"/>
                  <a:pt x="7207646" y="8893"/>
                  <a:pt x="7109323" y="18288"/>
                </a:cubicBezTo>
                <a:cubicBezTo>
                  <a:pt x="6993037" y="49011"/>
                  <a:pt x="6598723" y="59405"/>
                  <a:pt x="6430952" y="18288"/>
                </a:cubicBezTo>
                <a:cubicBezTo>
                  <a:pt x="6284771" y="15315"/>
                  <a:pt x="6162730" y="20350"/>
                  <a:pt x="5915391" y="18288"/>
                </a:cubicBezTo>
                <a:cubicBezTo>
                  <a:pt x="5684668" y="13603"/>
                  <a:pt x="5422852" y="53618"/>
                  <a:pt x="5237020" y="18288"/>
                </a:cubicBezTo>
                <a:cubicBezTo>
                  <a:pt x="5035482" y="26296"/>
                  <a:pt x="4719808" y="55145"/>
                  <a:pt x="4558650" y="18288"/>
                </a:cubicBezTo>
                <a:cubicBezTo>
                  <a:pt x="4375169" y="-35587"/>
                  <a:pt x="4137553" y="12086"/>
                  <a:pt x="3880279" y="18288"/>
                </a:cubicBezTo>
                <a:cubicBezTo>
                  <a:pt x="3624533" y="32648"/>
                  <a:pt x="3467387" y="6480"/>
                  <a:pt x="3201909" y="18288"/>
                </a:cubicBezTo>
                <a:cubicBezTo>
                  <a:pt x="2918126" y="73342"/>
                  <a:pt x="2717830" y="-17156"/>
                  <a:pt x="2604943" y="18288"/>
                </a:cubicBezTo>
                <a:cubicBezTo>
                  <a:pt x="2496133" y="44525"/>
                  <a:pt x="2003915" y="18254"/>
                  <a:pt x="1845168" y="18288"/>
                </a:cubicBezTo>
                <a:cubicBezTo>
                  <a:pt x="1694518" y="14989"/>
                  <a:pt x="1344959" y="44188"/>
                  <a:pt x="1166797" y="18288"/>
                </a:cubicBezTo>
                <a:cubicBezTo>
                  <a:pt x="935925" y="69451"/>
                  <a:pt x="319712" y="-63972"/>
                  <a:pt x="0" y="18288"/>
                </a:cubicBezTo>
                <a:cubicBezTo>
                  <a:pt x="1307" y="12414"/>
                  <a:pt x="-32" y="574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xmlns="" sd="1219033472">
                  <a:custGeom>
                    <a:avLst/>
                    <a:gdLst>
                      <a:gd name="connsiteX0" fmla="*/ 0 w 8140446"/>
                      <a:gd name="connsiteY0" fmla="*/ 0 h 18288"/>
                      <a:gd name="connsiteX1" fmla="*/ 434157 w 8140446"/>
                      <a:gd name="connsiteY1" fmla="*/ 0 h 18288"/>
                      <a:gd name="connsiteX2" fmla="*/ 1193932 w 8140446"/>
                      <a:gd name="connsiteY2" fmla="*/ 0 h 18288"/>
                      <a:gd name="connsiteX3" fmla="*/ 1628089 w 8140446"/>
                      <a:gd name="connsiteY3" fmla="*/ 0 h 18288"/>
                      <a:gd name="connsiteX4" fmla="*/ 2225055 w 8140446"/>
                      <a:gd name="connsiteY4" fmla="*/ 0 h 18288"/>
                      <a:gd name="connsiteX5" fmla="*/ 3066235 w 8140446"/>
                      <a:gd name="connsiteY5" fmla="*/ 0 h 18288"/>
                      <a:gd name="connsiteX6" fmla="*/ 3744605 w 8140446"/>
                      <a:gd name="connsiteY6" fmla="*/ 0 h 18288"/>
                      <a:gd name="connsiteX7" fmla="*/ 4504380 w 8140446"/>
                      <a:gd name="connsiteY7" fmla="*/ 0 h 18288"/>
                      <a:gd name="connsiteX8" fmla="*/ 5101346 w 8140446"/>
                      <a:gd name="connsiteY8" fmla="*/ 0 h 18288"/>
                      <a:gd name="connsiteX9" fmla="*/ 5779717 w 8140446"/>
                      <a:gd name="connsiteY9" fmla="*/ 0 h 18288"/>
                      <a:gd name="connsiteX10" fmla="*/ 6620896 w 8140446"/>
                      <a:gd name="connsiteY10" fmla="*/ 0 h 18288"/>
                      <a:gd name="connsiteX11" fmla="*/ 7136458 w 8140446"/>
                      <a:gd name="connsiteY11" fmla="*/ 0 h 18288"/>
                      <a:gd name="connsiteX12" fmla="*/ 8140446 w 8140446"/>
                      <a:gd name="connsiteY12" fmla="*/ 0 h 18288"/>
                      <a:gd name="connsiteX13" fmla="*/ 8140446 w 8140446"/>
                      <a:gd name="connsiteY13" fmla="*/ 18288 h 18288"/>
                      <a:gd name="connsiteX14" fmla="*/ 7543480 w 8140446"/>
                      <a:gd name="connsiteY14" fmla="*/ 18288 h 18288"/>
                      <a:gd name="connsiteX15" fmla="*/ 7109323 w 8140446"/>
                      <a:gd name="connsiteY15" fmla="*/ 18288 h 18288"/>
                      <a:gd name="connsiteX16" fmla="*/ 6430952 w 8140446"/>
                      <a:gd name="connsiteY16" fmla="*/ 18288 h 18288"/>
                      <a:gd name="connsiteX17" fmla="*/ 5915391 w 8140446"/>
                      <a:gd name="connsiteY17" fmla="*/ 18288 h 18288"/>
                      <a:gd name="connsiteX18" fmla="*/ 5237020 w 8140446"/>
                      <a:gd name="connsiteY18" fmla="*/ 18288 h 18288"/>
                      <a:gd name="connsiteX19" fmla="*/ 4558650 w 8140446"/>
                      <a:gd name="connsiteY19" fmla="*/ 18288 h 18288"/>
                      <a:gd name="connsiteX20" fmla="*/ 3880279 w 8140446"/>
                      <a:gd name="connsiteY20" fmla="*/ 18288 h 18288"/>
                      <a:gd name="connsiteX21" fmla="*/ 3201909 w 8140446"/>
                      <a:gd name="connsiteY21" fmla="*/ 18288 h 18288"/>
                      <a:gd name="connsiteX22" fmla="*/ 2604943 w 8140446"/>
                      <a:gd name="connsiteY22" fmla="*/ 18288 h 18288"/>
                      <a:gd name="connsiteX23" fmla="*/ 1845168 w 8140446"/>
                      <a:gd name="connsiteY23" fmla="*/ 18288 h 18288"/>
                      <a:gd name="connsiteX24" fmla="*/ 1166797 w 8140446"/>
                      <a:gd name="connsiteY24" fmla="*/ 18288 h 18288"/>
                      <a:gd name="connsiteX25" fmla="*/ 0 w 8140446"/>
                      <a:gd name="connsiteY25" fmla="*/ 18288 h 18288"/>
                      <a:gd name="connsiteX26" fmla="*/ 0 w 8140446"/>
                      <a:gd name="connsiteY2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140446" h="18288" fill="none" extrusionOk="0">
                        <a:moveTo>
                          <a:pt x="0" y="0"/>
                        </a:moveTo>
                        <a:cubicBezTo>
                          <a:pt x="94920" y="9103"/>
                          <a:pt x="287892" y="-4966"/>
                          <a:pt x="434157" y="0"/>
                        </a:cubicBezTo>
                        <a:cubicBezTo>
                          <a:pt x="580422" y="4966"/>
                          <a:pt x="943595" y="-14182"/>
                          <a:pt x="1193932" y="0"/>
                        </a:cubicBezTo>
                        <a:cubicBezTo>
                          <a:pt x="1444270" y="14182"/>
                          <a:pt x="1472129" y="5523"/>
                          <a:pt x="1628089" y="0"/>
                        </a:cubicBezTo>
                        <a:cubicBezTo>
                          <a:pt x="1784049" y="-5523"/>
                          <a:pt x="1962419" y="-17322"/>
                          <a:pt x="2225055" y="0"/>
                        </a:cubicBezTo>
                        <a:cubicBezTo>
                          <a:pt x="2487691" y="17322"/>
                          <a:pt x="2700681" y="1311"/>
                          <a:pt x="3066235" y="0"/>
                        </a:cubicBezTo>
                        <a:cubicBezTo>
                          <a:pt x="3431789" y="-1311"/>
                          <a:pt x="3405662" y="25081"/>
                          <a:pt x="3744605" y="0"/>
                        </a:cubicBezTo>
                        <a:cubicBezTo>
                          <a:pt x="4083548" y="-25081"/>
                          <a:pt x="4265111" y="-11945"/>
                          <a:pt x="4504380" y="0"/>
                        </a:cubicBezTo>
                        <a:cubicBezTo>
                          <a:pt x="4743649" y="11945"/>
                          <a:pt x="4860394" y="-2832"/>
                          <a:pt x="5101346" y="0"/>
                        </a:cubicBezTo>
                        <a:cubicBezTo>
                          <a:pt x="5342298" y="2832"/>
                          <a:pt x="5456387" y="23676"/>
                          <a:pt x="5779717" y="0"/>
                        </a:cubicBezTo>
                        <a:cubicBezTo>
                          <a:pt x="6103047" y="-23676"/>
                          <a:pt x="6270379" y="-37291"/>
                          <a:pt x="6620896" y="0"/>
                        </a:cubicBezTo>
                        <a:cubicBezTo>
                          <a:pt x="6971413" y="37291"/>
                          <a:pt x="6989068" y="24674"/>
                          <a:pt x="7136458" y="0"/>
                        </a:cubicBezTo>
                        <a:cubicBezTo>
                          <a:pt x="7283848" y="-24674"/>
                          <a:pt x="7752532" y="-22436"/>
                          <a:pt x="8140446" y="0"/>
                        </a:cubicBezTo>
                        <a:cubicBezTo>
                          <a:pt x="8140314" y="7702"/>
                          <a:pt x="8140234" y="13511"/>
                          <a:pt x="8140446" y="18288"/>
                        </a:cubicBezTo>
                        <a:cubicBezTo>
                          <a:pt x="7906329" y="-3043"/>
                          <a:pt x="7681180" y="27465"/>
                          <a:pt x="7543480" y="18288"/>
                        </a:cubicBezTo>
                        <a:cubicBezTo>
                          <a:pt x="7405780" y="9111"/>
                          <a:pt x="7216607" y="3660"/>
                          <a:pt x="7109323" y="18288"/>
                        </a:cubicBezTo>
                        <a:cubicBezTo>
                          <a:pt x="7002039" y="32916"/>
                          <a:pt x="6576231" y="42692"/>
                          <a:pt x="6430952" y="18288"/>
                        </a:cubicBezTo>
                        <a:cubicBezTo>
                          <a:pt x="6285673" y="-6116"/>
                          <a:pt x="6138840" y="34521"/>
                          <a:pt x="5915391" y="18288"/>
                        </a:cubicBezTo>
                        <a:cubicBezTo>
                          <a:pt x="5691942" y="2055"/>
                          <a:pt x="5459460" y="51666"/>
                          <a:pt x="5237020" y="18288"/>
                        </a:cubicBezTo>
                        <a:cubicBezTo>
                          <a:pt x="5014580" y="-15090"/>
                          <a:pt x="4747677" y="40449"/>
                          <a:pt x="4558650" y="18288"/>
                        </a:cubicBezTo>
                        <a:cubicBezTo>
                          <a:pt x="4369623" y="-3873"/>
                          <a:pt x="4146061" y="12568"/>
                          <a:pt x="3880279" y="18288"/>
                        </a:cubicBezTo>
                        <a:cubicBezTo>
                          <a:pt x="3614497" y="24008"/>
                          <a:pt x="3473808" y="-12908"/>
                          <a:pt x="3201909" y="18288"/>
                        </a:cubicBezTo>
                        <a:cubicBezTo>
                          <a:pt x="2930010" y="49484"/>
                          <a:pt x="2728175" y="-3430"/>
                          <a:pt x="2604943" y="18288"/>
                        </a:cubicBezTo>
                        <a:cubicBezTo>
                          <a:pt x="2481711" y="40006"/>
                          <a:pt x="2004334" y="26952"/>
                          <a:pt x="1845168" y="18288"/>
                        </a:cubicBezTo>
                        <a:cubicBezTo>
                          <a:pt x="1686003" y="9624"/>
                          <a:pt x="1375070" y="37580"/>
                          <a:pt x="1166797" y="18288"/>
                        </a:cubicBezTo>
                        <a:cubicBezTo>
                          <a:pt x="958524" y="-1004"/>
                          <a:pt x="342846" y="8880"/>
                          <a:pt x="0" y="18288"/>
                        </a:cubicBezTo>
                        <a:cubicBezTo>
                          <a:pt x="129" y="13298"/>
                          <a:pt x="-675" y="6857"/>
                          <a:pt x="0" y="0"/>
                        </a:cubicBezTo>
                        <a:close/>
                      </a:path>
                      <a:path w="8140446" h="18288" stroke="0" extrusionOk="0">
                        <a:moveTo>
                          <a:pt x="0" y="0"/>
                        </a:moveTo>
                        <a:cubicBezTo>
                          <a:pt x="142435" y="-24533"/>
                          <a:pt x="380026" y="17447"/>
                          <a:pt x="596966" y="0"/>
                        </a:cubicBezTo>
                        <a:cubicBezTo>
                          <a:pt x="813906" y="-17447"/>
                          <a:pt x="830530" y="13462"/>
                          <a:pt x="1031123" y="0"/>
                        </a:cubicBezTo>
                        <a:cubicBezTo>
                          <a:pt x="1231716" y="-13462"/>
                          <a:pt x="1634038" y="0"/>
                          <a:pt x="1872303" y="0"/>
                        </a:cubicBezTo>
                        <a:cubicBezTo>
                          <a:pt x="2110568" y="0"/>
                          <a:pt x="2261934" y="-25727"/>
                          <a:pt x="2469269" y="0"/>
                        </a:cubicBezTo>
                        <a:cubicBezTo>
                          <a:pt x="2676604" y="25727"/>
                          <a:pt x="2790440" y="16284"/>
                          <a:pt x="3066235" y="0"/>
                        </a:cubicBezTo>
                        <a:cubicBezTo>
                          <a:pt x="3342030" y="-16284"/>
                          <a:pt x="3685603" y="41976"/>
                          <a:pt x="3907414" y="0"/>
                        </a:cubicBezTo>
                        <a:cubicBezTo>
                          <a:pt x="4129225" y="-41976"/>
                          <a:pt x="4177416" y="-7598"/>
                          <a:pt x="4422976" y="0"/>
                        </a:cubicBezTo>
                        <a:cubicBezTo>
                          <a:pt x="4668536" y="7598"/>
                          <a:pt x="5023499" y="-28058"/>
                          <a:pt x="5264155" y="0"/>
                        </a:cubicBezTo>
                        <a:cubicBezTo>
                          <a:pt x="5504811" y="28058"/>
                          <a:pt x="5703675" y="13288"/>
                          <a:pt x="6105335" y="0"/>
                        </a:cubicBezTo>
                        <a:cubicBezTo>
                          <a:pt x="6506995" y="-13288"/>
                          <a:pt x="6455516" y="-5124"/>
                          <a:pt x="6783705" y="0"/>
                        </a:cubicBezTo>
                        <a:cubicBezTo>
                          <a:pt x="7111894" y="5124"/>
                          <a:pt x="7512856" y="10604"/>
                          <a:pt x="8140446" y="0"/>
                        </a:cubicBezTo>
                        <a:cubicBezTo>
                          <a:pt x="8140458" y="8833"/>
                          <a:pt x="8140986" y="9830"/>
                          <a:pt x="8140446" y="18288"/>
                        </a:cubicBezTo>
                        <a:cubicBezTo>
                          <a:pt x="7959314" y="3345"/>
                          <a:pt x="7870113" y="10437"/>
                          <a:pt x="7706289" y="18288"/>
                        </a:cubicBezTo>
                        <a:cubicBezTo>
                          <a:pt x="7542465" y="26139"/>
                          <a:pt x="7157940" y="17482"/>
                          <a:pt x="6865109" y="18288"/>
                        </a:cubicBezTo>
                        <a:cubicBezTo>
                          <a:pt x="6572278" y="19094"/>
                          <a:pt x="6524256" y="38051"/>
                          <a:pt x="6349548" y="18288"/>
                        </a:cubicBezTo>
                        <a:cubicBezTo>
                          <a:pt x="6174840" y="-1475"/>
                          <a:pt x="5951624" y="174"/>
                          <a:pt x="5671177" y="18288"/>
                        </a:cubicBezTo>
                        <a:cubicBezTo>
                          <a:pt x="5390730" y="36402"/>
                          <a:pt x="5222992" y="60058"/>
                          <a:pt x="4829998" y="18288"/>
                        </a:cubicBezTo>
                        <a:cubicBezTo>
                          <a:pt x="4437004" y="-23482"/>
                          <a:pt x="4344181" y="39087"/>
                          <a:pt x="4151627" y="18288"/>
                        </a:cubicBezTo>
                        <a:cubicBezTo>
                          <a:pt x="3959073" y="-2511"/>
                          <a:pt x="3886970" y="32875"/>
                          <a:pt x="3717470" y="18288"/>
                        </a:cubicBezTo>
                        <a:cubicBezTo>
                          <a:pt x="3547970" y="3701"/>
                          <a:pt x="3451521" y="31872"/>
                          <a:pt x="3201909" y="18288"/>
                        </a:cubicBezTo>
                        <a:cubicBezTo>
                          <a:pt x="2952297" y="4704"/>
                          <a:pt x="2543413" y="6029"/>
                          <a:pt x="2360729" y="18288"/>
                        </a:cubicBezTo>
                        <a:cubicBezTo>
                          <a:pt x="2178045" y="30547"/>
                          <a:pt x="1906056" y="25847"/>
                          <a:pt x="1682359" y="18288"/>
                        </a:cubicBezTo>
                        <a:cubicBezTo>
                          <a:pt x="1458662" y="10730"/>
                          <a:pt x="1330405" y="8046"/>
                          <a:pt x="1166797" y="18288"/>
                        </a:cubicBezTo>
                        <a:cubicBezTo>
                          <a:pt x="1003189" y="28530"/>
                          <a:pt x="278098" y="19533"/>
                          <a:pt x="0" y="18288"/>
                        </a:cubicBezTo>
                        <a:cubicBezTo>
                          <a:pt x="74" y="14054"/>
                          <a:pt x="-46" y="6997"/>
                          <a:pt x="0" y="0"/>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578" name="Rectangle 1"/>
          <p:cNvSpPr>
            <a:spLocks noChangeArrowheads="1"/>
          </p:cNvSpPr>
          <p:nvPr/>
        </p:nvSpPr>
        <p:spPr bwMode="auto">
          <a:xfrm>
            <a:off x="628650" y="1929384"/>
            <a:ext cx="7886700" cy="4251960"/>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tabLst>
                <a:tab pos="5875338" algn="l"/>
              </a:tabLst>
            </a:pPr>
            <a:r>
              <a:rPr lang="en-US" sz="1900"/>
              <a:t>The steps followed in e-cheque payment are as follows (See Figure 6.7).</a:t>
            </a:r>
          </a:p>
          <a:p>
            <a:pPr indent="-228600">
              <a:lnSpc>
                <a:spcPct val="90000"/>
              </a:lnSpc>
              <a:spcAft>
                <a:spcPts val="600"/>
              </a:spcAft>
              <a:buFont typeface="Arial" panose="020B0604020202020204" pitchFamily="34" charset="0"/>
              <a:buChar char="•"/>
              <a:tabLst>
                <a:tab pos="5875338" algn="l"/>
              </a:tabLst>
            </a:pPr>
            <a:endParaRPr lang="en-US" sz="1900"/>
          </a:p>
          <a:p>
            <a:pPr indent="-228600">
              <a:lnSpc>
                <a:spcPct val="90000"/>
              </a:lnSpc>
              <a:spcAft>
                <a:spcPts val="600"/>
              </a:spcAft>
              <a:buFont typeface="Arial" panose="020B0604020202020204" pitchFamily="34" charset="0"/>
              <a:buChar char="•"/>
              <a:tabLst>
                <a:tab pos="5875338" algn="l"/>
              </a:tabLst>
            </a:pPr>
            <a:r>
              <a:rPr lang="en-US" sz="1900"/>
              <a:t>1. The purchaser (P) and Vendor (V) exchange their public key certificates and their respective bank details.</a:t>
            </a:r>
          </a:p>
          <a:p>
            <a:pPr indent="-228600">
              <a:lnSpc>
                <a:spcPct val="90000"/>
              </a:lnSpc>
              <a:spcAft>
                <a:spcPts val="600"/>
              </a:spcAft>
              <a:buFont typeface="Arial" panose="020B0604020202020204" pitchFamily="34" charset="0"/>
              <a:buChar char="•"/>
              <a:tabLst>
                <a:tab pos="5875338" algn="l"/>
              </a:tabLst>
            </a:pPr>
            <a:endParaRPr lang="en-US" sz="1900"/>
          </a:p>
          <a:p>
            <a:pPr indent="-228600">
              <a:lnSpc>
                <a:spcPct val="90000"/>
              </a:lnSpc>
              <a:spcAft>
                <a:spcPts val="600"/>
              </a:spcAft>
              <a:buFont typeface="Arial" panose="020B0604020202020204" pitchFamily="34" charset="0"/>
              <a:buChar char="•"/>
              <a:tabLst>
                <a:tab pos="5875338" algn="l"/>
              </a:tabLst>
            </a:pPr>
            <a:r>
              <a:rPr lang="en-US" sz="1900"/>
              <a:t>2. The Vendor (V) sends an invoice with payment request to the purchaser (P) encrypted with P's public key.</a:t>
            </a:r>
          </a:p>
          <a:p>
            <a:pPr indent="-228600">
              <a:lnSpc>
                <a:spcPct val="90000"/>
              </a:lnSpc>
              <a:spcAft>
                <a:spcPts val="600"/>
              </a:spcAft>
              <a:buFont typeface="Arial" panose="020B0604020202020204" pitchFamily="34" charset="0"/>
              <a:buChar char="•"/>
              <a:tabLst>
                <a:tab pos="5875338" algn="l"/>
              </a:tabLst>
            </a:pPr>
            <a:endParaRPr lang="en-US" sz="1900"/>
          </a:p>
          <a:p>
            <a:pPr indent="-228600">
              <a:lnSpc>
                <a:spcPct val="90000"/>
              </a:lnSpc>
              <a:spcAft>
                <a:spcPts val="600"/>
              </a:spcAft>
              <a:buFont typeface="Arial" panose="020B0604020202020204" pitchFamily="34" charset="0"/>
              <a:buChar char="•"/>
              <a:tabLst>
                <a:tab pos="5875338" algn="l"/>
              </a:tabLst>
            </a:pPr>
            <a:r>
              <a:rPr lang="en-US" sz="1900"/>
              <a:t>3. The purchaser decrypts the invoice and payment request. P checks validity of request and if OK writes an e-cheque (Table 6.2). The e-cheque along with invoice number and P's public key certificate are digitally signed and the digital signature is attached. This information is encrypted with V's public key and sent to the vendor (See Table 6.3). (This is called secure envelope).</a:t>
            </a:r>
          </a:p>
        </p:txBody>
      </p:sp>
      <p:sp>
        <p:nvSpPr>
          <p:cNvPr id="3" name="Slide Number Placeholder 2"/>
          <p:cNvSpPr>
            <a:spLocks noGrp="1"/>
          </p:cNvSpPr>
          <p:nvPr>
            <p:ph type="sldNum" sz="quarter" idx="12"/>
          </p:nvPr>
        </p:nvSpPr>
        <p:spPr>
          <a:xfrm>
            <a:off x="6457950" y="6356350"/>
            <a:ext cx="2057400" cy="365125"/>
          </a:xfrm>
        </p:spPr>
        <p:txBody>
          <a:bodyPr vert="horz" lIns="91440" tIns="45720" rIns="91440" bIns="45720" rtlCol="0" anchor="ctr">
            <a:normAutofit/>
          </a:bodyPr>
          <a:lstStyle/>
          <a:p>
            <a:pPr>
              <a:spcAft>
                <a:spcPts val="600"/>
              </a:spcAft>
              <a:defRPr/>
            </a:pPr>
            <a:fld id="{FEF0E956-33C6-46D2-8638-E5809B4DA2AE}" type="slidenum">
              <a:rPr lang="en-US" smtClean="0"/>
              <a:pPr>
                <a:spcAft>
                  <a:spcPts val="600"/>
                </a:spcAft>
                <a:defRPr/>
              </a:pPr>
              <a:t>63</a:t>
            </a:fld>
            <a:endParaRPr lang="en-US"/>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xmlns="" id="{100EDD19-6802-4EC3-95CE-CFFAB042CFD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sketch line">
            <a:extLst>
              <a:ext uri="{FF2B5EF4-FFF2-40B4-BE49-F238E27FC236}">
                <a16:creationId xmlns:a16="http://schemas.microsoft.com/office/drawing/2014/main" xmlns="" id="{DB17E863-922E-4C26-BD64-E8FD41D2866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501777" y="1677373"/>
            <a:ext cx="8140446" cy="18288"/>
          </a:xfrm>
          <a:custGeom>
            <a:avLst/>
            <a:gdLst>
              <a:gd name="connsiteX0" fmla="*/ 0 w 8140446"/>
              <a:gd name="connsiteY0" fmla="*/ 0 h 18288"/>
              <a:gd name="connsiteX1" fmla="*/ 434157 w 8140446"/>
              <a:gd name="connsiteY1" fmla="*/ 0 h 18288"/>
              <a:gd name="connsiteX2" fmla="*/ 1193932 w 8140446"/>
              <a:gd name="connsiteY2" fmla="*/ 0 h 18288"/>
              <a:gd name="connsiteX3" fmla="*/ 1628089 w 8140446"/>
              <a:gd name="connsiteY3" fmla="*/ 0 h 18288"/>
              <a:gd name="connsiteX4" fmla="*/ 2225055 w 8140446"/>
              <a:gd name="connsiteY4" fmla="*/ 0 h 18288"/>
              <a:gd name="connsiteX5" fmla="*/ 3066235 w 8140446"/>
              <a:gd name="connsiteY5" fmla="*/ 0 h 18288"/>
              <a:gd name="connsiteX6" fmla="*/ 3744605 w 8140446"/>
              <a:gd name="connsiteY6" fmla="*/ 0 h 18288"/>
              <a:gd name="connsiteX7" fmla="*/ 4504380 w 8140446"/>
              <a:gd name="connsiteY7" fmla="*/ 0 h 18288"/>
              <a:gd name="connsiteX8" fmla="*/ 5101346 w 8140446"/>
              <a:gd name="connsiteY8" fmla="*/ 0 h 18288"/>
              <a:gd name="connsiteX9" fmla="*/ 5779717 w 8140446"/>
              <a:gd name="connsiteY9" fmla="*/ 0 h 18288"/>
              <a:gd name="connsiteX10" fmla="*/ 6620896 w 8140446"/>
              <a:gd name="connsiteY10" fmla="*/ 0 h 18288"/>
              <a:gd name="connsiteX11" fmla="*/ 7136458 w 8140446"/>
              <a:gd name="connsiteY11" fmla="*/ 0 h 18288"/>
              <a:gd name="connsiteX12" fmla="*/ 8140446 w 8140446"/>
              <a:gd name="connsiteY12" fmla="*/ 0 h 18288"/>
              <a:gd name="connsiteX13" fmla="*/ 8140446 w 8140446"/>
              <a:gd name="connsiteY13" fmla="*/ 18288 h 18288"/>
              <a:gd name="connsiteX14" fmla="*/ 7543480 w 8140446"/>
              <a:gd name="connsiteY14" fmla="*/ 18288 h 18288"/>
              <a:gd name="connsiteX15" fmla="*/ 7109323 w 8140446"/>
              <a:gd name="connsiteY15" fmla="*/ 18288 h 18288"/>
              <a:gd name="connsiteX16" fmla="*/ 6430952 w 8140446"/>
              <a:gd name="connsiteY16" fmla="*/ 18288 h 18288"/>
              <a:gd name="connsiteX17" fmla="*/ 5915391 w 8140446"/>
              <a:gd name="connsiteY17" fmla="*/ 18288 h 18288"/>
              <a:gd name="connsiteX18" fmla="*/ 5237020 w 8140446"/>
              <a:gd name="connsiteY18" fmla="*/ 18288 h 18288"/>
              <a:gd name="connsiteX19" fmla="*/ 4558650 w 8140446"/>
              <a:gd name="connsiteY19" fmla="*/ 18288 h 18288"/>
              <a:gd name="connsiteX20" fmla="*/ 3880279 w 8140446"/>
              <a:gd name="connsiteY20" fmla="*/ 18288 h 18288"/>
              <a:gd name="connsiteX21" fmla="*/ 3201909 w 8140446"/>
              <a:gd name="connsiteY21" fmla="*/ 18288 h 18288"/>
              <a:gd name="connsiteX22" fmla="*/ 2604943 w 8140446"/>
              <a:gd name="connsiteY22" fmla="*/ 18288 h 18288"/>
              <a:gd name="connsiteX23" fmla="*/ 1845168 w 8140446"/>
              <a:gd name="connsiteY23" fmla="*/ 18288 h 18288"/>
              <a:gd name="connsiteX24" fmla="*/ 1166797 w 8140446"/>
              <a:gd name="connsiteY24" fmla="*/ 18288 h 18288"/>
              <a:gd name="connsiteX25" fmla="*/ 0 w 8140446"/>
              <a:gd name="connsiteY25" fmla="*/ 18288 h 18288"/>
              <a:gd name="connsiteX26" fmla="*/ 0 w 8140446"/>
              <a:gd name="connsiteY26" fmla="*/ 0 h 18288"/>
              <a:gd name="connsiteX0" fmla="*/ 0 w 8140446"/>
              <a:gd name="connsiteY0" fmla="*/ 0 h 18288"/>
              <a:gd name="connsiteX1" fmla="*/ 596966 w 8140446"/>
              <a:gd name="connsiteY1" fmla="*/ 0 h 18288"/>
              <a:gd name="connsiteX2" fmla="*/ 1031123 w 8140446"/>
              <a:gd name="connsiteY2" fmla="*/ 0 h 18288"/>
              <a:gd name="connsiteX3" fmla="*/ 1872303 w 8140446"/>
              <a:gd name="connsiteY3" fmla="*/ 0 h 18288"/>
              <a:gd name="connsiteX4" fmla="*/ 2469269 w 8140446"/>
              <a:gd name="connsiteY4" fmla="*/ 0 h 18288"/>
              <a:gd name="connsiteX5" fmla="*/ 3066235 w 8140446"/>
              <a:gd name="connsiteY5" fmla="*/ 0 h 18288"/>
              <a:gd name="connsiteX6" fmla="*/ 3907414 w 8140446"/>
              <a:gd name="connsiteY6" fmla="*/ 0 h 18288"/>
              <a:gd name="connsiteX7" fmla="*/ 4422976 w 8140446"/>
              <a:gd name="connsiteY7" fmla="*/ 0 h 18288"/>
              <a:gd name="connsiteX8" fmla="*/ 5264155 w 8140446"/>
              <a:gd name="connsiteY8" fmla="*/ 0 h 18288"/>
              <a:gd name="connsiteX9" fmla="*/ 6105335 w 8140446"/>
              <a:gd name="connsiteY9" fmla="*/ 0 h 18288"/>
              <a:gd name="connsiteX10" fmla="*/ 6783705 w 8140446"/>
              <a:gd name="connsiteY10" fmla="*/ 0 h 18288"/>
              <a:gd name="connsiteX11" fmla="*/ 8140446 w 8140446"/>
              <a:gd name="connsiteY11" fmla="*/ 0 h 18288"/>
              <a:gd name="connsiteX12" fmla="*/ 8140446 w 8140446"/>
              <a:gd name="connsiteY12" fmla="*/ 18288 h 18288"/>
              <a:gd name="connsiteX13" fmla="*/ 7706289 w 8140446"/>
              <a:gd name="connsiteY13" fmla="*/ 18288 h 18288"/>
              <a:gd name="connsiteX14" fmla="*/ 6865109 w 8140446"/>
              <a:gd name="connsiteY14" fmla="*/ 18288 h 18288"/>
              <a:gd name="connsiteX15" fmla="*/ 6349548 w 8140446"/>
              <a:gd name="connsiteY15" fmla="*/ 18288 h 18288"/>
              <a:gd name="connsiteX16" fmla="*/ 5671177 w 8140446"/>
              <a:gd name="connsiteY16" fmla="*/ 18288 h 18288"/>
              <a:gd name="connsiteX17" fmla="*/ 4829998 w 8140446"/>
              <a:gd name="connsiteY17" fmla="*/ 18288 h 18288"/>
              <a:gd name="connsiteX18" fmla="*/ 4151627 w 8140446"/>
              <a:gd name="connsiteY18" fmla="*/ 18288 h 18288"/>
              <a:gd name="connsiteX19" fmla="*/ 3717470 w 8140446"/>
              <a:gd name="connsiteY19" fmla="*/ 18288 h 18288"/>
              <a:gd name="connsiteX20" fmla="*/ 3201909 w 8140446"/>
              <a:gd name="connsiteY20" fmla="*/ 18288 h 18288"/>
              <a:gd name="connsiteX21" fmla="*/ 2360729 w 8140446"/>
              <a:gd name="connsiteY21" fmla="*/ 18288 h 18288"/>
              <a:gd name="connsiteX22" fmla="*/ 1682359 w 8140446"/>
              <a:gd name="connsiteY22" fmla="*/ 18288 h 18288"/>
              <a:gd name="connsiteX23" fmla="*/ 1166797 w 8140446"/>
              <a:gd name="connsiteY23" fmla="*/ 18288 h 18288"/>
              <a:gd name="connsiteX24" fmla="*/ 0 w 8140446"/>
              <a:gd name="connsiteY24" fmla="*/ 18288 h 18288"/>
              <a:gd name="connsiteX25" fmla="*/ 0 w 8140446"/>
              <a:gd name="connsiteY2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8140446" h="18288" fill="none" extrusionOk="0">
                <a:moveTo>
                  <a:pt x="0" y="0"/>
                </a:moveTo>
                <a:cubicBezTo>
                  <a:pt x="87427" y="6231"/>
                  <a:pt x="309612" y="-26324"/>
                  <a:pt x="434157" y="0"/>
                </a:cubicBezTo>
                <a:cubicBezTo>
                  <a:pt x="536972" y="29330"/>
                  <a:pt x="959392" y="28619"/>
                  <a:pt x="1193932" y="0"/>
                </a:cubicBezTo>
                <a:cubicBezTo>
                  <a:pt x="1446097" y="13819"/>
                  <a:pt x="1471680" y="7203"/>
                  <a:pt x="1628089" y="0"/>
                </a:cubicBezTo>
                <a:cubicBezTo>
                  <a:pt x="1817415" y="4047"/>
                  <a:pt x="1949536" y="-59324"/>
                  <a:pt x="2225055" y="0"/>
                </a:cubicBezTo>
                <a:cubicBezTo>
                  <a:pt x="2520490" y="18365"/>
                  <a:pt x="2717469" y="18707"/>
                  <a:pt x="3066235" y="0"/>
                </a:cubicBezTo>
                <a:cubicBezTo>
                  <a:pt x="3437075" y="3751"/>
                  <a:pt x="3408347" y="31644"/>
                  <a:pt x="3744605" y="0"/>
                </a:cubicBezTo>
                <a:cubicBezTo>
                  <a:pt x="4097249" y="-11527"/>
                  <a:pt x="4249699" y="-32555"/>
                  <a:pt x="4504380" y="0"/>
                </a:cubicBezTo>
                <a:cubicBezTo>
                  <a:pt x="4737570" y="17980"/>
                  <a:pt x="4877497" y="1006"/>
                  <a:pt x="5101346" y="0"/>
                </a:cubicBezTo>
                <a:cubicBezTo>
                  <a:pt x="5359305" y="-15330"/>
                  <a:pt x="5447195" y="7257"/>
                  <a:pt x="5779717" y="0"/>
                </a:cubicBezTo>
                <a:cubicBezTo>
                  <a:pt x="6090019" y="-17621"/>
                  <a:pt x="6273151" y="4279"/>
                  <a:pt x="6620896" y="0"/>
                </a:cubicBezTo>
                <a:cubicBezTo>
                  <a:pt x="6968586" y="34056"/>
                  <a:pt x="6990073" y="23587"/>
                  <a:pt x="7136458" y="0"/>
                </a:cubicBezTo>
                <a:cubicBezTo>
                  <a:pt x="7320575" y="20480"/>
                  <a:pt x="7847401" y="-6173"/>
                  <a:pt x="8140446" y="0"/>
                </a:cubicBezTo>
                <a:cubicBezTo>
                  <a:pt x="8139878" y="7862"/>
                  <a:pt x="8140227" y="13269"/>
                  <a:pt x="8140446" y="18288"/>
                </a:cubicBezTo>
                <a:cubicBezTo>
                  <a:pt x="7908069" y="-20636"/>
                  <a:pt x="7683037" y="21977"/>
                  <a:pt x="7543480" y="18288"/>
                </a:cubicBezTo>
                <a:cubicBezTo>
                  <a:pt x="7393752" y="10050"/>
                  <a:pt x="7221032" y="-3229"/>
                  <a:pt x="7109323" y="18288"/>
                </a:cubicBezTo>
                <a:cubicBezTo>
                  <a:pt x="7015297" y="22483"/>
                  <a:pt x="6599332" y="40899"/>
                  <a:pt x="6430952" y="18288"/>
                </a:cubicBezTo>
                <a:cubicBezTo>
                  <a:pt x="6292915" y="-34150"/>
                  <a:pt x="6142305" y="21507"/>
                  <a:pt x="5915391" y="18288"/>
                </a:cubicBezTo>
                <a:cubicBezTo>
                  <a:pt x="5682725" y="47843"/>
                  <a:pt x="5440566" y="31420"/>
                  <a:pt x="5237020" y="18288"/>
                </a:cubicBezTo>
                <a:cubicBezTo>
                  <a:pt x="5046456" y="10577"/>
                  <a:pt x="4706449" y="51976"/>
                  <a:pt x="4558650" y="18288"/>
                </a:cubicBezTo>
                <a:cubicBezTo>
                  <a:pt x="4361396" y="-987"/>
                  <a:pt x="4145362" y="-22303"/>
                  <a:pt x="3880279" y="18288"/>
                </a:cubicBezTo>
                <a:cubicBezTo>
                  <a:pt x="3610716" y="25411"/>
                  <a:pt x="3472690" y="4008"/>
                  <a:pt x="3201909" y="18288"/>
                </a:cubicBezTo>
                <a:cubicBezTo>
                  <a:pt x="2913595" y="35097"/>
                  <a:pt x="2753317" y="-1149"/>
                  <a:pt x="2604943" y="18288"/>
                </a:cubicBezTo>
                <a:cubicBezTo>
                  <a:pt x="2450130" y="36989"/>
                  <a:pt x="1974183" y="40159"/>
                  <a:pt x="1845168" y="18288"/>
                </a:cubicBezTo>
                <a:cubicBezTo>
                  <a:pt x="1677929" y="220"/>
                  <a:pt x="1378098" y="-772"/>
                  <a:pt x="1166797" y="18288"/>
                </a:cubicBezTo>
                <a:cubicBezTo>
                  <a:pt x="921150" y="53277"/>
                  <a:pt x="327457" y="47297"/>
                  <a:pt x="0" y="18288"/>
                </a:cubicBezTo>
                <a:cubicBezTo>
                  <a:pt x="-589" y="13471"/>
                  <a:pt x="-474" y="7409"/>
                  <a:pt x="0" y="0"/>
                </a:cubicBezTo>
                <a:close/>
              </a:path>
              <a:path w="8140446" h="18288" stroke="0" extrusionOk="0">
                <a:moveTo>
                  <a:pt x="0" y="0"/>
                </a:moveTo>
                <a:cubicBezTo>
                  <a:pt x="136968" y="-25482"/>
                  <a:pt x="379786" y="11224"/>
                  <a:pt x="596966" y="0"/>
                </a:cubicBezTo>
                <a:cubicBezTo>
                  <a:pt x="815878" y="-21223"/>
                  <a:pt x="832062" y="11868"/>
                  <a:pt x="1031123" y="0"/>
                </a:cubicBezTo>
                <a:cubicBezTo>
                  <a:pt x="1256800" y="-30738"/>
                  <a:pt x="1658090" y="-20345"/>
                  <a:pt x="1872303" y="0"/>
                </a:cubicBezTo>
                <a:cubicBezTo>
                  <a:pt x="2115604" y="28431"/>
                  <a:pt x="2277865" y="-40642"/>
                  <a:pt x="2469269" y="0"/>
                </a:cubicBezTo>
                <a:cubicBezTo>
                  <a:pt x="2679731" y="25919"/>
                  <a:pt x="2788602" y="-6498"/>
                  <a:pt x="3066235" y="0"/>
                </a:cubicBezTo>
                <a:cubicBezTo>
                  <a:pt x="3325663" y="-14487"/>
                  <a:pt x="3706561" y="67517"/>
                  <a:pt x="3907414" y="0"/>
                </a:cubicBezTo>
                <a:cubicBezTo>
                  <a:pt x="4127229" y="-37113"/>
                  <a:pt x="4179037" y="-8167"/>
                  <a:pt x="4422976" y="0"/>
                </a:cubicBezTo>
                <a:cubicBezTo>
                  <a:pt x="4683575" y="-28486"/>
                  <a:pt x="5055803" y="-13799"/>
                  <a:pt x="5264155" y="0"/>
                </a:cubicBezTo>
                <a:cubicBezTo>
                  <a:pt x="5513566" y="14315"/>
                  <a:pt x="5735215" y="2768"/>
                  <a:pt x="6105335" y="0"/>
                </a:cubicBezTo>
                <a:cubicBezTo>
                  <a:pt x="6510913" y="-12587"/>
                  <a:pt x="6456171" y="3247"/>
                  <a:pt x="6783705" y="0"/>
                </a:cubicBezTo>
                <a:cubicBezTo>
                  <a:pt x="7057099" y="-15461"/>
                  <a:pt x="7592067" y="5384"/>
                  <a:pt x="8140446" y="0"/>
                </a:cubicBezTo>
                <a:cubicBezTo>
                  <a:pt x="8140452" y="8597"/>
                  <a:pt x="8141122" y="9732"/>
                  <a:pt x="8140446" y="18288"/>
                </a:cubicBezTo>
                <a:cubicBezTo>
                  <a:pt x="7961834" y="8406"/>
                  <a:pt x="7874097" y="10350"/>
                  <a:pt x="7706289" y="18288"/>
                </a:cubicBezTo>
                <a:cubicBezTo>
                  <a:pt x="7582508" y="-14920"/>
                  <a:pt x="7179551" y="-33111"/>
                  <a:pt x="6865109" y="18288"/>
                </a:cubicBezTo>
                <a:cubicBezTo>
                  <a:pt x="6583382" y="24117"/>
                  <a:pt x="6525821" y="36696"/>
                  <a:pt x="6349548" y="18288"/>
                </a:cubicBezTo>
                <a:cubicBezTo>
                  <a:pt x="6209953" y="10881"/>
                  <a:pt x="5959707" y="-47828"/>
                  <a:pt x="5671177" y="18288"/>
                </a:cubicBezTo>
                <a:cubicBezTo>
                  <a:pt x="5387744" y="29809"/>
                  <a:pt x="5228514" y="101507"/>
                  <a:pt x="4829998" y="18288"/>
                </a:cubicBezTo>
                <a:cubicBezTo>
                  <a:pt x="4415646" y="-28596"/>
                  <a:pt x="4343809" y="28954"/>
                  <a:pt x="4151627" y="18288"/>
                </a:cubicBezTo>
                <a:cubicBezTo>
                  <a:pt x="3950673" y="-9796"/>
                  <a:pt x="3879947" y="41143"/>
                  <a:pt x="3717470" y="18288"/>
                </a:cubicBezTo>
                <a:cubicBezTo>
                  <a:pt x="3558660" y="10110"/>
                  <a:pt x="3468854" y="29375"/>
                  <a:pt x="3201909" y="18288"/>
                </a:cubicBezTo>
                <a:cubicBezTo>
                  <a:pt x="2965673" y="10505"/>
                  <a:pt x="2568327" y="22116"/>
                  <a:pt x="2360729" y="18288"/>
                </a:cubicBezTo>
                <a:cubicBezTo>
                  <a:pt x="2171885" y="49144"/>
                  <a:pt x="1923258" y="16020"/>
                  <a:pt x="1682359" y="18288"/>
                </a:cubicBezTo>
                <a:cubicBezTo>
                  <a:pt x="1430698" y="-2378"/>
                  <a:pt x="1324229" y="-1751"/>
                  <a:pt x="1166797" y="18288"/>
                </a:cubicBezTo>
                <a:cubicBezTo>
                  <a:pt x="1001390" y="41795"/>
                  <a:pt x="324313" y="57964"/>
                  <a:pt x="0" y="18288"/>
                </a:cubicBezTo>
                <a:cubicBezTo>
                  <a:pt x="285" y="13135"/>
                  <a:pt x="532" y="5956"/>
                  <a:pt x="0" y="0"/>
                </a:cubicBezTo>
                <a:close/>
              </a:path>
              <a:path w="8140446" h="18288" fill="none" stroke="0" extrusionOk="0">
                <a:moveTo>
                  <a:pt x="0" y="0"/>
                </a:moveTo>
                <a:cubicBezTo>
                  <a:pt x="69532" y="-6557"/>
                  <a:pt x="264219" y="3919"/>
                  <a:pt x="434157" y="0"/>
                </a:cubicBezTo>
                <a:cubicBezTo>
                  <a:pt x="600013" y="9090"/>
                  <a:pt x="921449" y="-13478"/>
                  <a:pt x="1193932" y="0"/>
                </a:cubicBezTo>
                <a:cubicBezTo>
                  <a:pt x="1443592" y="14844"/>
                  <a:pt x="1471188" y="10722"/>
                  <a:pt x="1628089" y="0"/>
                </a:cubicBezTo>
                <a:cubicBezTo>
                  <a:pt x="1750006" y="-24149"/>
                  <a:pt x="1967480" y="-14904"/>
                  <a:pt x="2225055" y="0"/>
                </a:cubicBezTo>
                <a:cubicBezTo>
                  <a:pt x="2503918" y="19247"/>
                  <a:pt x="2709263" y="-16351"/>
                  <a:pt x="3066235" y="0"/>
                </a:cubicBezTo>
                <a:cubicBezTo>
                  <a:pt x="3429723" y="-1627"/>
                  <a:pt x="3399401" y="30976"/>
                  <a:pt x="3744605" y="0"/>
                </a:cubicBezTo>
                <a:cubicBezTo>
                  <a:pt x="4081920" y="-40602"/>
                  <a:pt x="4258272" y="-2441"/>
                  <a:pt x="4504380" y="0"/>
                </a:cubicBezTo>
                <a:cubicBezTo>
                  <a:pt x="4760039" y="21121"/>
                  <a:pt x="4866555" y="-1351"/>
                  <a:pt x="5101346" y="0"/>
                </a:cubicBezTo>
                <a:cubicBezTo>
                  <a:pt x="5336279" y="1859"/>
                  <a:pt x="5465100" y="30801"/>
                  <a:pt x="5779717" y="0"/>
                </a:cubicBezTo>
                <a:cubicBezTo>
                  <a:pt x="6117018" y="-2879"/>
                  <a:pt x="6273497" y="-5002"/>
                  <a:pt x="6620896" y="0"/>
                </a:cubicBezTo>
                <a:cubicBezTo>
                  <a:pt x="6972306" y="38666"/>
                  <a:pt x="6992056" y="28334"/>
                  <a:pt x="7136458" y="0"/>
                </a:cubicBezTo>
                <a:cubicBezTo>
                  <a:pt x="7325567" y="-61201"/>
                  <a:pt x="7766555" y="-88399"/>
                  <a:pt x="8140446" y="0"/>
                </a:cubicBezTo>
                <a:cubicBezTo>
                  <a:pt x="8140031" y="7748"/>
                  <a:pt x="8139515" y="13015"/>
                  <a:pt x="8140446" y="18288"/>
                </a:cubicBezTo>
                <a:cubicBezTo>
                  <a:pt x="7892673" y="-4012"/>
                  <a:pt x="7668025" y="650"/>
                  <a:pt x="7543480" y="18288"/>
                </a:cubicBezTo>
                <a:cubicBezTo>
                  <a:pt x="7406710" y="-3467"/>
                  <a:pt x="7207646" y="8893"/>
                  <a:pt x="7109323" y="18288"/>
                </a:cubicBezTo>
                <a:cubicBezTo>
                  <a:pt x="6993037" y="49011"/>
                  <a:pt x="6598723" y="59405"/>
                  <a:pt x="6430952" y="18288"/>
                </a:cubicBezTo>
                <a:cubicBezTo>
                  <a:pt x="6284771" y="15315"/>
                  <a:pt x="6162730" y="20350"/>
                  <a:pt x="5915391" y="18288"/>
                </a:cubicBezTo>
                <a:cubicBezTo>
                  <a:pt x="5684668" y="13603"/>
                  <a:pt x="5422852" y="53618"/>
                  <a:pt x="5237020" y="18288"/>
                </a:cubicBezTo>
                <a:cubicBezTo>
                  <a:pt x="5035482" y="26296"/>
                  <a:pt x="4719808" y="55145"/>
                  <a:pt x="4558650" y="18288"/>
                </a:cubicBezTo>
                <a:cubicBezTo>
                  <a:pt x="4375169" y="-35587"/>
                  <a:pt x="4137553" y="12086"/>
                  <a:pt x="3880279" y="18288"/>
                </a:cubicBezTo>
                <a:cubicBezTo>
                  <a:pt x="3624533" y="32648"/>
                  <a:pt x="3467387" y="6480"/>
                  <a:pt x="3201909" y="18288"/>
                </a:cubicBezTo>
                <a:cubicBezTo>
                  <a:pt x="2918126" y="73342"/>
                  <a:pt x="2717830" y="-17156"/>
                  <a:pt x="2604943" y="18288"/>
                </a:cubicBezTo>
                <a:cubicBezTo>
                  <a:pt x="2496133" y="44525"/>
                  <a:pt x="2003915" y="18254"/>
                  <a:pt x="1845168" y="18288"/>
                </a:cubicBezTo>
                <a:cubicBezTo>
                  <a:pt x="1694518" y="14989"/>
                  <a:pt x="1344959" y="44188"/>
                  <a:pt x="1166797" y="18288"/>
                </a:cubicBezTo>
                <a:cubicBezTo>
                  <a:pt x="935925" y="69451"/>
                  <a:pt x="319712" y="-63972"/>
                  <a:pt x="0" y="18288"/>
                </a:cubicBezTo>
                <a:cubicBezTo>
                  <a:pt x="1307" y="12414"/>
                  <a:pt x="-32" y="574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xmlns="" sd="1219033472">
                  <a:custGeom>
                    <a:avLst/>
                    <a:gdLst>
                      <a:gd name="connsiteX0" fmla="*/ 0 w 8140446"/>
                      <a:gd name="connsiteY0" fmla="*/ 0 h 18288"/>
                      <a:gd name="connsiteX1" fmla="*/ 434157 w 8140446"/>
                      <a:gd name="connsiteY1" fmla="*/ 0 h 18288"/>
                      <a:gd name="connsiteX2" fmla="*/ 1193932 w 8140446"/>
                      <a:gd name="connsiteY2" fmla="*/ 0 h 18288"/>
                      <a:gd name="connsiteX3" fmla="*/ 1628089 w 8140446"/>
                      <a:gd name="connsiteY3" fmla="*/ 0 h 18288"/>
                      <a:gd name="connsiteX4" fmla="*/ 2225055 w 8140446"/>
                      <a:gd name="connsiteY4" fmla="*/ 0 h 18288"/>
                      <a:gd name="connsiteX5" fmla="*/ 3066235 w 8140446"/>
                      <a:gd name="connsiteY5" fmla="*/ 0 h 18288"/>
                      <a:gd name="connsiteX6" fmla="*/ 3744605 w 8140446"/>
                      <a:gd name="connsiteY6" fmla="*/ 0 h 18288"/>
                      <a:gd name="connsiteX7" fmla="*/ 4504380 w 8140446"/>
                      <a:gd name="connsiteY7" fmla="*/ 0 h 18288"/>
                      <a:gd name="connsiteX8" fmla="*/ 5101346 w 8140446"/>
                      <a:gd name="connsiteY8" fmla="*/ 0 h 18288"/>
                      <a:gd name="connsiteX9" fmla="*/ 5779717 w 8140446"/>
                      <a:gd name="connsiteY9" fmla="*/ 0 h 18288"/>
                      <a:gd name="connsiteX10" fmla="*/ 6620896 w 8140446"/>
                      <a:gd name="connsiteY10" fmla="*/ 0 h 18288"/>
                      <a:gd name="connsiteX11" fmla="*/ 7136458 w 8140446"/>
                      <a:gd name="connsiteY11" fmla="*/ 0 h 18288"/>
                      <a:gd name="connsiteX12" fmla="*/ 8140446 w 8140446"/>
                      <a:gd name="connsiteY12" fmla="*/ 0 h 18288"/>
                      <a:gd name="connsiteX13" fmla="*/ 8140446 w 8140446"/>
                      <a:gd name="connsiteY13" fmla="*/ 18288 h 18288"/>
                      <a:gd name="connsiteX14" fmla="*/ 7543480 w 8140446"/>
                      <a:gd name="connsiteY14" fmla="*/ 18288 h 18288"/>
                      <a:gd name="connsiteX15" fmla="*/ 7109323 w 8140446"/>
                      <a:gd name="connsiteY15" fmla="*/ 18288 h 18288"/>
                      <a:gd name="connsiteX16" fmla="*/ 6430952 w 8140446"/>
                      <a:gd name="connsiteY16" fmla="*/ 18288 h 18288"/>
                      <a:gd name="connsiteX17" fmla="*/ 5915391 w 8140446"/>
                      <a:gd name="connsiteY17" fmla="*/ 18288 h 18288"/>
                      <a:gd name="connsiteX18" fmla="*/ 5237020 w 8140446"/>
                      <a:gd name="connsiteY18" fmla="*/ 18288 h 18288"/>
                      <a:gd name="connsiteX19" fmla="*/ 4558650 w 8140446"/>
                      <a:gd name="connsiteY19" fmla="*/ 18288 h 18288"/>
                      <a:gd name="connsiteX20" fmla="*/ 3880279 w 8140446"/>
                      <a:gd name="connsiteY20" fmla="*/ 18288 h 18288"/>
                      <a:gd name="connsiteX21" fmla="*/ 3201909 w 8140446"/>
                      <a:gd name="connsiteY21" fmla="*/ 18288 h 18288"/>
                      <a:gd name="connsiteX22" fmla="*/ 2604943 w 8140446"/>
                      <a:gd name="connsiteY22" fmla="*/ 18288 h 18288"/>
                      <a:gd name="connsiteX23" fmla="*/ 1845168 w 8140446"/>
                      <a:gd name="connsiteY23" fmla="*/ 18288 h 18288"/>
                      <a:gd name="connsiteX24" fmla="*/ 1166797 w 8140446"/>
                      <a:gd name="connsiteY24" fmla="*/ 18288 h 18288"/>
                      <a:gd name="connsiteX25" fmla="*/ 0 w 8140446"/>
                      <a:gd name="connsiteY25" fmla="*/ 18288 h 18288"/>
                      <a:gd name="connsiteX26" fmla="*/ 0 w 8140446"/>
                      <a:gd name="connsiteY2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140446" h="18288" fill="none" extrusionOk="0">
                        <a:moveTo>
                          <a:pt x="0" y="0"/>
                        </a:moveTo>
                        <a:cubicBezTo>
                          <a:pt x="94920" y="9103"/>
                          <a:pt x="287892" y="-4966"/>
                          <a:pt x="434157" y="0"/>
                        </a:cubicBezTo>
                        <a:cubicBezTo>
                          <a:pt x="580422" y="4966"/>
                          <a:pt x="943595" y="-14182"/>
                          <a:pt x="1193932" y="0"/>
                        </a:cubicBezTo>
                        <a:cubicBezTo>
                          <a:pt x="1444270" y="14182"/>
                          <a:pt x="1472129" y="5523"/>
                          <a:pt x="1628089" y="0"/>
                        </a:cubicBezTo>
                        <a:cubicBezTo>
                          <a:pt x="1784049" y="-5523"/>
                          <a:pt x="1962419" y="-17322"/>
                          <a:pt x="2225055" y="0"/>
                        </a:cubicBezTo>
                        <a:cubicBezTo>
                          <a:pt x="2487691" y="17322"/>
                          <a:pt x="2700681" y="1311"/>
                          <a:pt x="3066235" y="0"/>
                        </a:cubicBezTo>
                        <a:cubicBezTo>
                          <a:pt x="3431789" y="-1311"/>
                          <a:pt x="3405662" y="25081"/>
                          <a:pt x="3744605" y="0"/>
                        </a:cubicBezTo>
                        <a:cubicBezTo>
                          <a:pt x="4083548" y="-25081"/>
                          <a:pt x="4265111" y="-11945"/>
                          <a:pt x="4504380" y="0"/>
                        </a:cubicBezTo>
                        <a:cubicBezTo>
                          <a:pt x="4743649" y="11945"/>
                          <a:pt x="4860394" y="-2832"/>
                          <a:pt x="5101346" y="0"/>
                        </a:cubicBezTo>
                        <a:cubicBezTo>
                          <a:pt x="5342298" y="2832"/>
                          <a:pt x="5456387" y="23676"/>
                          <a:pt x="5779717" y="0"/>
                        </a:cubicBezTo>
                        <a:cubicBezTo>
                          <a:pt x="6103047" y="-23676"/>
                          <a:pt x="6270379" y="-37291"/>
                          <a:pt x="6620896" y="0"/>
                        </a:cubicBezTo>
                        <a:cubicBezTo>
                          <a:pt x="6971413" y="37291"/>
                          <a:pt x="6989068" y="24674"/>
                          <a:pt x="7136458" y="0"/>
                        </a:cubicBezTo>
                        <a:cubicBezTo>
                          <a:pt x="7283848" y="-24674"/>
                          <a:pt x="7752532" y="-22436"/>
                          <a:pt x="8140446" y="0"/>
                        </a:cubicBezTo>
                        <a:cubicBezTo>
                          <a:pt x="8140314" y="7702"/>
                          <a:pt x="8140234" y="13511"/>
                          <a:pt x="8140446" y="18288"/>
                        </a:cubicBezTo>
                        <a:cubicBezTo>
                          <a:pt x="7906329" y="-3043"/>
                          <a:pt x="7681180" y="27465"/>
                          <a:pt x="7543480" y="18288"/>
                        </a:cubicBezTo>
                        <a:cubicBezTo>
                          <a:pt x="7405780" y="9111"/>
                          <a:pt x="7216607" y="3660"/>
                          <a:pt x="7109323" y="18288"/>
                        </a:cubicBezTo>
                        <a:cubicBezTo>
                          <a:pt x="7002039" y="32916"/>
                          <a:pt x="6576231" y="42692"/>
                          <a:pt x="6430952" y="18288"/>
                        </a:cubicBezTo>
                        <a:cubicBezTo>
                          <a:pt x="6285673" y="-6116"/>
                          <a:pt x="6138840" y="34521"/>
                          <a:pt x="5915391" y="18288"/>
                        </a:cubicBezTo>
                        <a:cubicBezTo>
                          <a:pt x="5691942" y="2055"/>
                          <a:pt x="5459460" y="51666"/>
                          <a:pt x="5237020" y="18288"/>
                        </a:cubicBezTo>
                        <a:cubicBezTo>
                          <a:pt x="5014580" y="-15090"/>
                          <a:pt x="4747677" y="40449"/>
                          <a:pt x="4558650" y="18288"/>
                        </a:cubicBezTo>
                        <a:cubicBezTo>
                          <a:pt x="4369623" y="-3873"/>
                          <a:pt x="4146061" y="12568"/>
                          <a:pt x="3880279" y="18288"/>
                        </a:cubicBezTo>
                        <a:cubicBezTo>
                          <a:pt x="3614497" y="24008"/>
                          <a:pt x="3473808" y="-12908"/>
                          <a:pt x="3201909" y="18288"/>
                        </a:cubicBezTo>
                        <a:cubicBezTo>
                          <a:pt x="2930010" y="49484"/>
                          <a:pt x="2728175" y="-3430"/>
                          <a:pt x="2604943" y="18288"/>
                        </a:cubicBezTo>
                        <a:cubicBezTo>
                          <a:pt x="2481711" y="40006"/>
                          <a:pt x="2004334" y="26952"/>
                          <a:pt x="1845168" y="18288"/>
                        </a:cubicBezTo>
                        <a:cubicBezTo>
                          <a:pt x="1686003" y="9624"/>
                          <a:pt x="1375070" y="37580"/>
                          <a:pt x="1166797" y="18288"/>
                        </a:cubicBezTo>
                        <a:cubicBezTo>
                          <a:pt x="958524" y="-1004"/>
                          <a:pt x="342846" y="8880"/>
                          <a:pt x="0" y="18288"/>
                        </a:cubicBezTo>
                        <a:cubicBezTo>
                          <a:pt x="129" y="13298"/>
                          <a:pt x="-675" y="6857"/>
                          <a:pt x="0" y="0"/>
                        </a:cubicBezTo>
                        <a:close/>
                      </a:path>
                      <a:path w="8140446" h="18288" stroke="0" extrusionOk="0">
                        <a:moveTo>
                          <a:pt x="0" y="0"/>
                        </a:moveTo>
                        <a:cubicBezTo>
                          <a:pt x="142435" y="-24533"/>
                          <a:pt x="380026" y="17447"/>
                          <a:pt x="596966" y="0"/>
                        </a:cubicBezTo>
                        <a:cubicBezTo>
                          <a:pt x="813906" y="-17447"/>
                          <a:pt x="830530" y="13462"/>
                          <a:pt x="1031123" y="0"/>
                        </a:cubicBezTo>
                        <a:cubicBezTo>
                          <a:pt x="1231716" y="-13462"/>
                          <a:pt x="1634038" y="0"/>
                          <a:pt x="1872303" y="0"/>
                        </a:cubicBezTo>
                        <a:cubicBezTo>
                          <a:pt x="2110568" y="0"/>
                          <a:pt x="2261934" y="-25727"/>
                          <a:pt x="2469269" y="0"/>
                        </a:cubicBezTo>
                        <a:cubicBezTo>
                          <a:pt x="2676604" y="25727"/>
                          <a:pt x="2790440" y="16284"/>
                          <a:pt x="3066235" y="0"/>
                        </a:cubicBezTo>
                        <a:cubicBezTo>
                          <a:pt x="3342030" y="-16284"/>
                          <a:pt x="3685603" y="41976"/>
                          <a:pt x="3907414" y="0"/>
                        </a:cubicBezTo>
                        <a:cubicBezTo>
                          <a:pt x="4129225" y="-41976"/>
                          <a:pt x="4177416" y="-7598"/>
                          <a:pt x="4422976" y="0"/>
                        </a:cubicBezTo>
                        <a:cubicBezTo>
                          <a:pt x="4668536" y="7598"/>
                          <a:pt x="5023499" y="-28058"/>
                          <a:pt x="5264155" y="0"/>
                        </a:cubicBezTo>
                        <a:cubicBezTo>
                          <a:pt x="5504811" y="28058"/>
                          <a:pt x="5703675" y="13288"/>
                          <a:pt x="6105335" y="0"/>
                        </a:cubicBezTo>
                        <a:cubicBezTo>
                          <a:pt x="6506995" y="-13288"/>
                          <a:pt x="6455516" y="-5124"/>
                          <a:pt x="6783705" y="0"/>
                        </a:cubicBezTo>
                        <a:cubicBezTo>
                          <a:pt x="7111894" y="5124"/>
                          <a:pt x="7512856" y="10604"/>
                          <a:pt x="8140446" y="0"/>
                        </a:cubicBezTo>
                        <a:cubicBezTo>
                          <a:pt x="8140458" y="8833"/>
                          <a:pt x="8140986" y="9830"/>
                          <a:pt x="8140446" y="18288"/>
                        </a:cubicBezTo>
                        <a:cubicBezTo>
                          <a:pt x="7959314" y="3345"/>
                          <a:pt x="7870113" y="10437"/>
                          <a:pt x="7706289" y="18288"/>
                        </a:cubicBezTo>
                        <a:cubicBezTo>
                          <a:pt x="7542465" y="26139"/>
                          <a:pt x="7157940" y="17482"/>
                          <a:pt x="6865109" y="18288"/>
                        </a:cubicBezTo>
                        <a:cubicBezTo>
                          <a:pt x="6572278" y="19094"/>
                          <a:pt x="6524256" y="38051"/>
                          <a:pt x="6349548" y="18288"/>
                        </a:cubicBezTo>
                        <a:cubicBezTo>
                          <a:pt x="6174840" y="-1475"/>
                          <a:pt x="5951624" y="174"/>
                          <a:pt x="5671177" y="18288"/>
                        </a:cubicBezTo>
                        <a:cubicBezTo>
                          <a:pt x="5390730" y="36402"/>
                          <a:pt x="5222992" y="60058"/>
                          <a:pt x="4829998" y="18288"/>
                        </a:cubicBezTo>
                        <a:cubicBezTo>
                          <a:pt x="4437004" y="-23482"/>
                          <a:pt x="4344181" y="39087"/>
                          <a:pt x="4151627" y="18288"/>
                        </a:cubicBezTo>
                        <a:cubicBezTo>
                          <a:pt x="3959073" y="-2511"/>
                          <a:pt x="3886970" y="32875"/>
                          <a:pt x="3717470" y="18288"/>
                        </a:cubicBezTo>
                        <a:cubicBezTo>
                          <a:pt x="3547970" y="3701"/>
                          <a:pt x="3451521" y="31872"/>
                          <a:pt x="3201909" y="18288"/>
                        </a:cubicBezTo>
                        <a:cubicBezTo>
                          <a:pt x="2952297" y="4704"/>
                          <a:pt x="2543413" y="6029"/>
                          <a:pt x="2360729" y="18288"/>
                        </a:cubicBezTo>
                        <a:cubicBezTo>
                          <a:pt x="2178045" y="30547"/>
                          <a:pt x="1906056" y="25847"/>
                          <a:pt x="1682359" y="18288"/>
                        </a:cubicBezTo>
                        <a:cubicBezTo>
                          <a:pt x="1458662" y="10730"/>
                          <a:pt x="1330405" y="8046"/>
                          <a:pt x="1166797" y="18288"/>
                        </a:cubicBezTo>
                        <a:cubicBezTo>
                          <a:pt x="1003189" y="28530"/>
                          <a:pt x="278098" y="19533"/>
                          <a:pt x="0" y="18288"/>
                        </a:cubicBezTo>
                        <a:cubicBezTo>
                          <a:pt x="74" y="14054"/>
                          <a:pt x="-46" y="6997"/>
                          <a:pt x="0" y="0"/>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626" name="Rectangle 1"/>
          <p:cNvSpPr>
            <a:spLocks noChangeArrowheads="1"/>
          </p:cNvSpPr>
          <p:nvPr/>
        </p:nvSpPr>
        <p:spPr bwMode="auto">
          <a:xfrm>
            <a:off x="628650" y="1929384"/>
            <a:ext cx="7886700" cy="4605528"/>
          </a:xfrm>
          <a:prstGeom prst="rect">
            <a:avLst/>
          </a:prstGeom>
        </p:spPr>
        <p:txBody>
          <a:bodyPr vert="horz" lIns="91440" tIns="45720" rIns="91440" bIns="45720" rtlCol="0">
            <a:normAutofit lnSpcReduction="10000"/>
          </a:bodyPr>
          <a:lstStyle/>
          <a:p>
            <a:pPr>
              <a:lnSpc>
                <a:spcPct val="90000"/>
              </a:lnSpc>
              <a:spcAft>
                <a:spcPts val="600"/>
              </a:spcAft>
              <a:tabLst>
                <a:tab pos="5875338" algn="l"/>
              </a:tabLst>
            </a:pPr>
            <a:r>
              <a:rPr lang="en-US" sz="1300" dirty="0"/>
              <a:t>4. </a:t>
            </a:r>
            <a:r>
              <a:rPr lang="en-US" sz="1600" dirty="0"/>
              <a:t>The vendor verifies the signature and appends to this information an-endorsement, his public key certificate and digitally signs all the above information. This is encrypted with the public key of the vendor's bank and sent to it (See Table 6.4).</a:t>
            </a:r>
          </a:p>
          <a:p>
            <a:pPr indent="-228600">
              <a:lnSpc>
                <a:spcPct val="90000"/>
              </a:lnSpc>
              <a:spcAft>
                <a:spcPts val="600"/>
              </a:spcAft>
              <a:buFont typeface="Arial" panose="020B0604020202020204" pitchFamily="34" charset="0"/>
              <a:buChar char="•"/>
              <a:tabLst>
                <a:tab pos="5875338" algn="l"/>
              </a:tabLst>
            </a:pPr>
            <a:endParaRPr lang="en-US" sz="1600" dirty="0"/>
          </a:p>
          <a:p>
            <a:pPr>
              <a:lnSpc>
                <a:spcPct val="90000"/>
              </a:lnSpc>
              <a:spcAft>
                <a:spcPts val="600"/>
              </a:spcAft>
              <a:tabLst>
                <a:tab pos="5875338" algn="l"/>
              </a:tabLst>
            </a:pPr>
            <a:r>
              <a:rPr lang="en-US" sz="1600" dirty="0"/>
              <a:t>5. The vendor's bank decrypts the information. It takes out the e-cheque, encrypts it with ACH's public key and sends it to ACH.</a:t>
            </a:r>
          </a:p>
          <a:p>
            <a:pPr indent="-228600">
              <a:lnSpc>
                <a:spcPct val="90000"/>
              </a:lnSpc>
              <a:spcAft>
                <a:spcPts val="600"/>
              </a:spcAft>
              <a:buFont typeface="Arial" panose="020B0604020202020204" pitchFamily="34" charset="0"/>
              <a:buChar char="•"/>
              <a:tabLst>
                <a:tab pos="5875338" algn="l"/>
              </a:tabLst>
            </a:pPr>
            <a:endParaRPr lang="en-US" sz="1600" dirty="0"/>
          </a:p>
          <a:p>
            <a:pPr>
              <a:lnSpc>
                <a:spcPct val="90000"/>
              </a:lnSpc>
              <a:spcAft>
                <a:spcPts val="600"/>
              </a:spcAft>
              <a:tabLst>
                <a:tab pos="5875338" algn="l"/>
              </a:tabLst>
            </a:pPr>
            <a:r>
              <a:rPr lang="en-US" sz="1600" dirty="0"/>
              <a:t>6. ACH decrypts it, forwards it to the </a:t>
            </a:r>
            <a:r>
              <a:rPr lang="en-US" sz="1600" dirty="0" err="1"/>
              <a:t>purcahser's</a:t>
            </a:r>
            <a:r>
              <a:rPr lang="en-US" sz="1600" dirty="0"/>
              <a:t> bank encrypting with PB's public key.</a:t>
            </a:r>
          </a:p>
          <a:p>
            <a:pPr indent="-228600">
              <a:lnSpc>
                <a:spcPct val="90000"/>
              </a:lnSpc>
              <a:spcAft>
                <a:spcPts val="600"/>
              </a:spcAft>
              <a:buFont typeface="Arial" panose="020B0604020202020204" pitchFamily="34" charset="0"/>
              <a:buChar char="•"/>
              <a:tabLst>
                <a:tab pos="5875338" algn="l"/>
              </a:tabLst>
            </a:pPr>
            <a:endParaRPr lang="en-US" sz="1600" dirty="0"/>
          </a:p>
          <a:p>
            <a:pPr>
              <a:lnSpc>
                <a:spcPct val="90000"/>
              </a:lnSpc>
              <a:spcAft>
                <a:spcPts val="600"/>
              </a:spcAft>
              <a:tabLst>
                <a:tab pos="5875338" algn="l"/>
              </a:tabLst>
            </a:pPr>
            <a:r>
              <a:rPr lang="en-US" sz="1600" dirty="0"/>
              <a:t>7. PB decrypts it and authorizes payment if all OK.</a:t>
            </a:r>
          </a:p>
          <a:p>
            <a:pPr indent="-228600">
              <a:lnSpc>
                <a:spcPct val="90000"/>
              </a:lnSpc>
              <a:spcAft>
                <a:spcPts val="600"/>
              </a:spcAft>
              <a:buFont typeface="Arial" panose="020B0604020202020204" pitchFamily="34" charset="0"/>
              <a:buChar char="•"/>
              <a:tabLst>
                <a:tab pos="5875338" algn="l"/>
              </a:tabLst>
            </a:pPr>
            <a:endParaRPr lang="en-US" sz="1600" dirty="0"/>
          </a:p>
          <a:p>
            <a:pPr>
              <a:lnSpc>
                <a:spcPct val="90000"/>
              </a:lnSpc>
              <a:spcAft>
                <a:spcPts val="600"/>
              </a:spcAft>
              <a:tabLst>
                <a:tab pos="5875338" algn="l"/>
              </a:tabLst>
            </a:pPr>
            <a:r>
              <a:rPr lang="en-US" sz="1600" dirty="0"/>
              <a:t>8. ACH debits PB's account and credits VB's account. It informs VB that the </a:t>
            </a:r>
            <a:r>
              <a:rPr lang="en-US" sz="1600" dirty="0" err="1"/>
              <a:t>e­cheque</a:t>
            </a:r>
            <a:r>
              <a:rPr lang="en-US" sz="1600" dirty="0"/>
              <a:t> is cleared.</a:t>
            </a:r>
          </a:p>
          <a:p>
            <a:pPr indent="-228600">
              <a:lnSpc>
                <a:spcPct val="90000"/>
              </a:lnSpc>
              <a:spcAft>
                <a:spcPts val="600"/>
              </a:spcAft>
              <a:buFont typeface="Arial" panose="020B0604020202020204" pitchFamily="34" charset="0"/>
              <a:buChar char="•"/>
              <a:tabLst>
                <a:tab pos="5875338" algn="l"/>
              </a:tabLst>
            </a:pPr>
            <a:endParaRPr lang="en-US" sz="1600" dirty="0"/>
          </a:p>
          <a:p>
            <a:pPr>
              <a:lnSpc>
                <a:spcPct val="90000"/>
              </a:lnSpc>
              <a:spcAft>
                <a:spcPts val="600"/>
              </a:spcAft>
              <a:tabLst>
                <a:tab pos="5875338" algn="l"/>
              </a:tabLst>
            </a:pPr>
            <a:r>
              <a:rPr lang="en-US" sz="1600" dirty="0"/>
              <a:t>9. VB credits vendor's account.</a:t>
            </a:r>
          </a:p>
          <a:p>
            <a:pPr indent="-228600">
              <a:lnSpc>
                <a:spcPct val="90000"/>
              </a:lnSpc>
              <a:spcAft>
                <a:spcPts val="600"/>
              </a:spcAft>
              <a:buFont typeface="Arial" panose="020B0604020202020204" pitchFamily="34" charset="0"/>
              <a:buChar char="•"/>
              <a:tabLst>
                <a:tab pos="5875338" algn="l"/>
              </a:tabLst>
            </a:pPr>
            <a:endParaRPr lang="en-US" sz="1600" dirty="0"/>
          </a:p>
          <a:p>
            <a:pPr>
              <a:lnSpc>
                <a:spcPct val="90000"/>
              </a:lnSpc>
              <a:spcAft>
                <a:spcPts val="600"/>
              </a:spcAft>
              <a:tabLst>
                <a:tab pos="5875338" algn="l"/>
              </a:tabLst>
            </a:pPr>
            <a:r>
              <a:rPr lang="en-US" sz="1600" dirty="0"/>
              <a:t>10. PB debits purchaser's account.</a:t>
            </a:r>
          </a:p>
        </p:txBody>
      </p:sp>
      <p:sp>
        <p:nvSpPr>
          <p:cNvPr id="3" name="Slide Number Placeholder 2"/>
          <p:cNvSpPr>
            <a:spLocks noGrp="1"/>
          </p:cNvSpPr>
          <p:nvPr>
            <p:ph type="sldNum" sz="quarter" idx="12"/>
          </p:nvPr>
        </p:nvSpPr>
        <p:spPr>
          <a:xfrm>
            <a:off x="6457950" y="6356350"/>
            <a:ext cx="2057400" cy="365125"/>
          </a:xfrm>
        </p:spPr>
        <p:txBody>
          <a:bodyPr vert="horz" lIns="91440" tIns="45720" rIns="91440" bIns="45720" rtlCol="0" anchor="ctr">
            <a:normAutofit/>
          </a:bodyPr>
          <a:lstStyle/>
          <a:p>
            <a:pPr>
              <a:spcAft>
                <a:spcPts val="600"/>
              </a:spcAft>
              <a:defRPr/>
            </a:pPr>
            <a:fld id="{4C8923AD-1906-4171-93B1-5BF9A9BFBB39}" type="slidenum">
              <a:rPr lang="en-US" smtClean="0"/>
              <a:pPr>
                <a:spcAft>
                  <a:spcPts val="600"/>
                </a:spcAft>
                <a:defRPr/>
              </a:pPr>
              <a:t>64</a:t>
            </a:fld>
            <a:endParaRPr lang="en-US"/>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xmlns="" id="{F3060C83-F051-4F0E-ABAD-AA0DFC48B21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9144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Freeform: Shape 72">
            <a:extLst>
              <a:ext uri="{FF2B5EF4-FFF2-40B4-BE49-F238E27FC236}">
                <a16:creationId xmlns:a16="http://schemas.microsoft.com/office/drawing/2014/main" xmlns="" id="{83C98ABE-055B-441F-B07E-44F97F083C3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18900000" flipH="1">
            <a:off x="-282117" y="-253670"/>
            <a:ext cx="137072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Rectangle 74">
            <a:extLst>
              <a:ext uri="{FF2B5EF4-FFF2-40B4-BE49-F238E27FC236}">
                <a16:creationId xmlns:a16="http://schemas.microsoft.com/office/drawing/2014/main" xmlns="" id="{29FDB030-9B49-4CED-8CCD-4D99382388A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18900000" flipH="1">
            <a:off x="668730" y="422146"/>
            <a:ext cx="484026"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xmlns="" id="{3783CA14-24A1-485C-8B30-D6A5D87987A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18900000" flipH="1">
            <a:off x="7532611" y="655140"/>
            <a:ext cx="515604"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Freeform: Shape 78">
            <a:extLst>
              <a:ext uri="{FF2B5EF4-FFF2-40B4-BE49-F238E27FC236}">
                <a16:creationId xmlns:a16="http://schemas.microsoft.com/office/drawing/2014/main" xmlns="" id="{9A97C86A-04D6-40F7-AE84-31AB43E6A84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10800000" flipH="1">
            <a:off x="7017482" y="0"/>
            <a:ext cx="2126518"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 name="Slide Number Placeholder 2"/>
          <p:cNvSpPr>
            <a:spLocks noGrp="1"/>
          </p:cNvSpPr>
          <p:nvPr>
            <p:ph type="sldNum" sz="quarter" idx="12"/>
          </p:nvPr>
        </p:nvSpPr>
        <p:spPr>
          <a:xfrm>
            <a:off x="6603999" y="6356350"/>
            <a:ext cx="2057400" cy="365125"/>
          </a:xfrm>
        </p:spPr>
        <p:txBody>
          <a:bodyPr>
            <a:normAutofit/>
          </a:bodyPr>
          <a:lstStyle/>
          <a:p>
            <a:pPr>
              <a:spcAft>
                <a:spcPts val="600"/>
              </a:spcAft>
              <a:defRPr/>
            </a:pPr>
            <a:fld id="{7FD53506-ED55-46E4-9B95-062C04FBC8EE}" type="slidenum">
              <a:rPr lang="en-US" smtClean="0"/>
              <a:pPr>
                <a:spcAft>
                  <a:spcPts val="600"/>
                </a:spcAft>
                <a:defRPr/>
              </a:pPr>
              <a:t>65</a:t>
            </a:fld>
            <a:endParaRPr lang="en-US"/>
          </a:p>
        </p:txBody>
      </p:sp>
      <p:sp>
        <p:nvSpPr>
          <p:cNvPr id="81" name="Isosceles Triangle 80">
            <a:extLst>
              <a:ext uri="{FF2B5EF4-FFF2-40B4-BE49-F238E27FC236}">
                <a16:creationId xmlns:a16="http://schemas.microsoft.com/office/drawing/2014/main" xmlns="" id="{FF9F2414-84E8-453E-B1F3-389FDE8192D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H="1">
            <a:off x="5982258" y="6115501"/>
            <a:ext cx="1120884"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650" name="Picture 2"/>
          <p:cNvPicPr>
            <a:picLocks noChangeAspect="1" noChangeArrowheads="1"/>
          </p:cNvPicPr>
          <p:nvPr/>
        </p:nvPicPr>
        <p:blipFill>
          <a:blip r:embed="rId2"/>
          <a:stretch>
            <a:fillRect/>
          </a:stretch>
        </p:blipFill>
        <p:spPr bwMode="auto">
          <a:xfrm>
            <a:off x="482600" y="1956816"/>
            <a:ext cx="8178799" cy="2944366"/>
          </a:xfrm>
          <a:prstGeom prst="rect">
            <a:avLst/>
          </a:prstGeom>
          <a:noFill/>
          <a:ln>
            <a:noFill/>
          </a:ln>
        </p:spPr>
      </p:pic>
      <p:sp>
        <p:nvSpPr>
          <p:cNvPr id="83" name="Isosceles Triangle 82">
            <a:extLst>
              <a:ext uri="{FF2B5EF4-FFF2-40B4-BE49-F238E27FC236}">
                <a16:creationId xmlns:a16="http://schemas.microsoft.com/office/drawing/2014/main" xmlns="" id="{3ECA69A1-7536-43AC-85EF-C7106179F5E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H="1">
            <a:off x="5703060" y="6453143"/>
            <a:ext cx="611177"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xmlns="" id="{F3060C83-F051-4F0E-ABAD-AA0DFC48B21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9144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Freeform: Shape 72">
            <a:extLst>
              <a:ext uri="{FF2B5EF4-FFF2-40B4-BE49-F238E27FC236}">
                <a16:creationId xmlns:a16="http://schemas.microsoft.com/office/drawing/2014/main" xmlns="" id="{83C98ABE-055B-441F-B07E-44F97F083C3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18900000" flipH="1">
            <a:off x="-282117" y="-253670"/>
            <a:ext cx="137072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Rectangle 74">
            <a:extLst>
              <a:ext uri="{FF2B5EF4-FFF2-40B4-BE49-F238E27FC236}">
                <a16:creationId xmlns:a16="http://schemas.microsoft.com/office/drawing/2014/main" xmlns="" id="{29FDB030-9B49-4CED-8CCD-4D99382388A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18900000" flipH="1">
            <a:off x="668730" y="422146"/>
            <a:ext cx="484026"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xmlns="" id="{3783CA14-24A1-485C-8B30-D6A5D87987A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18900000" flipH="1">
            <a:off x="7532611" y="655140"/>
            <a:ext cx="515604"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Freeform: Shape 78">
            <a:extLst>
              <a:ext uri="{FF2B5EF4-FFF2-40B4-BE49-F238E27FC236}">
                <a16:creationId xmlns:a16="http://schemas.microsoft.com/office/drawing/2014/main" xmlns="" id="{9A97C86A-04D6-40F7-AE84-31AB43E6A84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10800000" flipH="1">
            <a:off x="7017482" y="0"/>
            <a:ext cx="2126518"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 name="Slide Number Placeholder 2"/>
          <p:cNvSpPr>
            <a:spLocks noGrp="1"/>
          </p:cNvSpPr>
          <p:nvPr>
            <p:ph type="sldNum" sz="quarter" idx="12"/>
          </p:nvPr>
        </p:nvSpPr>
        <p:spPr>
          <a:xfrm>
            <a:off x="6603999" y="6356350"/>
            <a:ext cx="2057400" cy="365125"/>
          </a:xfrm>
        </p:spPr>
        <p:txBody>
          <a:bodyPr>
            <a:normAutofit/>
          </a:bodyPr>
          <a:lstStyle/>
          <a:p>
            <a:pPr>
              <a:spcAft>
                <a:spcPts val="600"/>
              </a:spcAft>
              <a:defRPr/>
            </a:pPr>
            <a:fld id="{6E7A2E12-9B12-4311-ABEC-262AE8191C84}" type="slidenum">
              <a:rPr lang="en-US" smtClean="0"/>
              <a:pPr>
                <a:spcAft>
                  <a:spcPts val="600"/>
                </a:spcAft>
                <a:defRPr/>
              </a:pPr>
              <a:t>66</a:t>
            </a:fld>
            <a:endParaRPr lang="en-US"/>
          </a:p>
        </p:txBody>
      </p:sp>
      <p:sp>
        <p:nvSpPr>
          <p:cNvPr id="81" name="Isosceles Triangle 80">
            <a:extLst>
              <a:ext uri="{FF2B5EF4-FFF2-40B4-BE49-F238E27FC236}">
                <a16:creationId xmlns:a16="http://schemas.microsoft.com/office/drawing/2014/main" xmlns="" id="{FF9F2414-84E8-453E-B1F3-389FDE8192D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H="1">
            <a:off x="5982258" y="6115501"/>
            <a:ext cx="1120884"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602" name="Picture 2"/>
          <p:cNvPicPr>
            <a:picLocks noChangeAspect="1" noChangeArrowheads="1"/>
          </p:cNvPicPr>
          <p:nvPr/>
        </p:nvPicPr>
        <p:blipFill>
          <a:blip r:embed="rId3"/>
          <a:stretch>
            <a:fillRect/>
          </a:stretch>
        </p:blipFill>
        <p:spPr bwMode="auto">
          <a:xfrm>
            <a:off x="882552" y="643467"/>
            <a:ext cx="7378895" cy="5571065"/>
          </a:xfrm>
          <a:prstGeom prst="rect">
            <a:avLst/>
          </a:prstGeom>
          <a:noFill/>
          <a:ln>
            <a:noFill/>
          </a:ln>
        </p:spPr>
      </p:pic>
      <p:sp>
        <p:nvSpPr>
          <p:cNvPr id="83" name="Isosceles Triangle 82">
            <a:extLst>
              <a:ext uri="{FF2B5EF4-FFF2-40B4-BE49-F238E27FC236}">
                <a16:creationId xmlns:a16="http://schemas.microsoft.com/office/drawing/2014/main" xmlns="" id="{3ECA69A1-7536-43AC-85EF-C7106179F5E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H="1">
            <a:off x="5703060" y="6453143"/>
            <a:ext cx="611177"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3846AAE-51C5-42D4-945F-13AAD08ED9A4}"/>
              </a:ext>
            </a:extLst>
          </p:cNvPr>
          <p:cNvSpPr>
            <a:spLocks noGrp="1"/>
          </p:cNvSpPr>
          <p:nvPr>
            <p:ph type="title"/>
          </p:nvPr>
        </p:nvSpPr>
        <p:spPr/>
        <p:txBody>
          <a:bodyPr/>
          <a:lstStyle/>
          <a:p>
            <a:r>
              <a:rPr lang="en-SG" dirty="0"/>
              <a:t>Cryptocurrency</a:t>
            </a:r>
          </a:p>
        </p:txBody>
      </p:sp>
      <p:sp>
        <p:nvSpPr>
          <p:cNvPr id="4" name="Content Placeholder 3">
            <a:extLst>
              <a:ext uri="{FF2B5EF4-FFF2-40B4-BE49-F238E27FC236}">
                <a16:creationId xmlns:a16="http://schemas.microsoft.com/office/drawing/2014/main" xmlns="" id="{08EF3918-79A2-4FE3-B9DB-36D813738BB6}"/>
              </a:ext>
            </a:extLst>
          </p:cNvPr>
          <p:cNvSpPr>
            <a:spLocks noGrp="1"/>
          </p:cNvSpPr>
          <p:nvPr>
            <p:ph sz="half" idx="1"/>
          </p:nvPr>
        </p:nvSpPr>
        <p:spPr/>
        <p:txBody>
          <a:bodyPr>
            <a:normAutofit fontScale="70000" lnSpcReduction="20000"/>
          </a:bodyPr>
          <a:lstStyle/>
          <a:p>
            <a:pPr algn="just"/>
            <a:r>
              <a:rPr lang="en-SG" b="0" i="0" dirty="0">
                <a:solidFill>
                  <a:srgbClr val="000000"/>
                </a:solidFill>
                <a:effectLst/>
                <a:latin typeface="Times New Roman" panose="02020603050405020304" pitchFamily="18" charset="0"/>
                <a:cs typeface="Times New Roman" panose="02020603050405020304" pitchFamily="18" charset="0"/>
              </a:rPr>
              <a:t>Cryptocurrency is a form of payment that can be exchanged online for goods and services.</a:t>
            </a:r>
          </a:p>
          <a:p>
            <a:pPr algn="just"/>
            <a:r>
              <a:rPr lang="en-SG" b="0" i="0" dirty="0">
                <a:solidFill>
                  <a:srgbClr val="000000"/>
                </a:solidFill>
                <a:effectLst/>
                <a:latin typeface="Times New Roman" panose="02020603050405020304" pitchFamily="18" charset="0"/>
                <a:cs typeface="Times New Roman" panose="02020603050405020304" pitchFamily="18" charset="0"/>
              </a:rPr>
              <a:t> Many companies have issued their own currencies, often called tokens, and these can be traded specifically for the good or service that the company provides.</a:t>
            </a:r>
          </a:p>
          <a:p>
            <a:pPr algn="just"/>
            <a:r>
              <a:rPr lang="en-SG" b="0" i="0" dirty="0">
                <a:solidFill>
                  <a:srgbClr val="000000"/>
                </a:solidFill>
                <a:effectLst/>
                <a:latin typeface="Times New Roman" panose="02020603050405020304" pitchFamily="18" charset="0"/>
                <a:cs typeface="Times New Roman" panose="02020603050405020304" pitchFamily="18" charset="0"/>
              </a:rPr>
              <a:t>Cryptocurrencies work using a technology called blockchain.</a:t>
            </a:r>
          </a:p>
          <a:p>
            <a:pPr algn="just"/>
            <a:r>
              <a:rPr lang="en-SG" b="0" i="0" dirty="0">
                <a:solidFill>
                  <a:srgbClr val="000000"/>
                </a:solidFill>
                <a:effectLst/>
                <a:latin typeface="Times New Roman" panose="02020603050405020304" pitchFamily="18" charset="0"/>
                <a:cs typeface="Times New Roman" panose="02020603050405020304" pitchFamily="18" charset="0"/>
              </a:rPr>
              <a:t> Blockchain is a decentralized technology spread across many computers that manages and records transactions.</a:t>
            </a:r>
          </a:p>
          <a:p>
            <a:pPr algn="just"/>
            <a:r>
              <a:rPr lang="en-SG" b="0" i="0" dirty="0">
                <a:solidFill>
                  <a:srgbClr val="000000"/>
                </a:solidFill>
                <a:effectLst/>
                <a:latin typeface="Times New Roman" panose="02020603050405020304" pitchFamily="18" charset="0"/>
                <a:cs typeface="Times New Roman" panose="02020603050405020304" pitchFamily="18" charset="0"/>
              </a:rPr>
              <a:t> Part of the appeal of this technology is its security.</a:t>
            </a:r>
            <a:endParaRPr lang="en-SG" dirty="0">
              <a:latin typeface="Times New Roman" panose="02020603050405020304" pitchFamily="18" charset="0"/>
              <a:cs typeface="Times New Roman" panose="02020603050405020304" pitchFamily="18" charset="0"/>
            </a:endParaRPr>
          </a:p>
        </p:txBody>
      </p:sp>
      <p:sp>
        <p:nvSpPr>
          <p:cNvPr id="5" name="Content Placeholder 4">
            <a:extLst>
              <a:ext uri="{FF2B5EF4-FFF2-40B4-BE49-F238E27FC236}">
                <a16:creationId xmlns:a16="http://schemas.microsoft.com/office/drawing/2014/main" xmlns="" id="{11FC87FB-4A45-446D-8D40-92C83025A9F0}"/>
              </a:ext>
            </a:extLst>
          </p:cNvPr>
          <p:cNvSpPr>
            <a:spLocks noGrp="1"/>
          </p:cNvSpPr>
          <p:nvPr>
            <p:ph sz="half" idx="2"/>
          </p:nvPr>
        </p:nvSpPr>
        <p:spPr/>
        <p:txBody>
          <a:bodyPr>
            <a:normAutofit fontScale="70000" lnSpcReduction="20000"/>
          </a:bodyPr>
          <a:lstStyle/>
          <a:p>
            <a:endParaRPr lang="en-SG"/>
          </a:p>
        </p:txBody>
      </p:sp>
      <p:pic>
        <p:nvPicPr>
          <p:cNvPr id="1026" name="Picture 2" descr="What is Cryptocurrency: [Everything You Need To Know!]">
            <a:extLst>
              <a:ext uri="{FF2B5EF4-FFF2-40B4-BE49-F238E27FC236}">
                <a16:creationId xmlns:a16="http://schemas.microsoft.com/office/drawing/2014/main" xmlns="" id="{0F086FD6-9C9B-43AE-A576-7A4113143C3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96807" y="1571091"/>
            <a:ext cx="4140125" cy="4525963"/>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xmlns="" id="{DCE36C8B-505B-4F0C-9B71-42AFDC317FB2}"/>
              </a:ext>
            </a:extLst>
          </p:cNvPr>
          <p:cNvSpPr>
            <a:spLocks noGrp="1"/>
          </p:cNvSpPr>
          <p:nvPr>
            <p:ph type="sldNum" sz="quarter" idx="12"/>
          </p:nvPr>
        </p:nvSpPr>
        <p:spPr/>
        <p:txBody>
          <a:bodyPr/>
          <a:lstStyle/>
          <a:p>
            <a:fld id="{B6F15528-21DE-4FAA-801E-634DDDAF4B2B}" type="slidenum">
              <a:rPr lang="en-US" smtClean="0"/>
              <a:pPr/>
              <a:t>67</a:t>
            </a:fld>
            <a:endParaRPr lang="en-US"/>
          </a:p>
        </p:txBody>
      </p:sp>
    </p:spTree>
    <p:extLst>
      <p:ext uri="{BB962C8B-B14F-4D97-AF65-F5344CB8AC3E}">
        <p14:creationId xmlns:p14="http://schemas.microsoft.com/office/powerpoint/2010/main" val="269810973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6DF13D4-59E8-4697-8C79-05BD03FFA617}"/>
              </a:ext>
            </a:extLst>
          </p:cNvPr>
          <p:cNvSpPr>
            <a:spLocks noGrp="1"/>
          </p:cNvSpPr>
          <p:nvPr>
            <p:ph type="title"/>
          </p:nvPr>
        </p:nvSpPr>
        <p:spPr/>
        <p:txBody>
          <a:bodyPr>
            <a:normAutofit fontScale="90000"/>
          </a:bodyPr>
          <a:lstStyle/>
          <a:p>
            <a:r>
              <a:rPr lang="en-SG" b="1" i="0" dirty="0">
                <a:solidFill>
                  <a:srgbClr val="000000"/>
                </a:solidFill>
                <a:effectLst/>
                <a:latin typeface="Gotham"/>
              </a:rPr>
              <a:t>How many cryptocurrencies are there</a:t>
            </a:r>
            <a:br>
              <a:rPr lang="en-SG" b="1" i="0" dirty="0">
                <a:solidFill>
                  <a:srgbClr val="000000"/>
                </a:solidFill>
                <a:effectLst/>
                <a:latin typeface="Gotham"/>
              </a:rPr>
            </a:br>
            <a:endParaRPr lang="en-SG" dirty="0"/>
          </a:p>
        </p:txBody>
      </p:sp>
      <p:sp>
        <p:nvSpPr>
          <p:cNvPr id="5" name="Content Placeholder 4">
            <a:extLst>
              <a:ext uri="{FF2B5EF4-FFF2-40B4-BE49-F238E27FC236}">
                <a16:creationId xmlns:a16="http://schemas.microsoft.com/office/drawing/2014/main" xmlns="" id="{9027D55B-1181-49CE-A68A-E936B93279C2}"/>
              </a:ext>
            </a:extLst>
          </p:cNvPr>
          <p:cNvSpPr>
            <a:spLocks noGrp="1"/>
          </p:cNvSpPr>
          <p:nvPr>
            <p:ph idx="1"/>
          </p:nvPr>
        </p:nvSpPr>
        <p:spPr/>
        <p:txBody>
          <a:bodyPr>
            <a:normAutofit fontScale="92500"/>
          </a:bodyPr>
          <a:lstStyle/>
          <a:p>
            <a:r>
              <a:rPr lang="en-SG" b="0" i="0" dirty="0">
                <a:solidFill>
                  <a:srgbClr val="000000"/>
                </a:solidFill>
                <a:effectLst/>
                <a:latin typeface="Times New Roman" panose="02020603050405020304" pitchFamily="18" charset="0"/>
                <a:cs typeface="Times New Roman" panose="02020603050405020304" pitchFamily="18" charset="0"/>
              </a:rPr>
              <a:t>More than 6,700 different cryptocurrencies are traded publicly, according to </a:t>
            </a:r>
            <a:r>
              <a:rPr lang="en-SG" b="0" i="0" u="sng" dirty="0">
                <a:solidFill>
                  <a:srgbClr val="000000"/>
                </a:solidFill>
                <a:effectLst/>
                <a:latin typeface="Times New Roman" panose="02020603050405020304" pitchFamily="18" charset="0"/>
                <a:cs typeface="Times New Roman" panose="02020603050405020304" pitchFamily="18" charset="0"/>
              </a:rPr>
              <a:t>CoinMarketCap.com</a:t>
            </a:r>
            <a:r>
              <a:rPr lang="en-SG" b="0" i="0" dirty="0">
                <a:solidFill>
                  <a:srgbClr val="000000"/>
                </a:solidFill>
                <a:effectLst/>
                <a:latin typeface="Times New Roman" panose="02020603050405020304" pitchFamily="18" charset="0"/>
                <a:cs typeface="Times New Roman" panose="02020603050405020304" pitchFamily="18" charset="0"/>
              </a:rPr>
              <a:t>, a market research website. </a:t>
            </a:r>
          </a:p>
          <a:p>
            <a:r>
              <a:rPr lang="en-SG" b="0" i="0" dirty="0">
                <a:solidFill>
                  <a:srgbClr val="000000"/>
                </a:solidFill>
                <a:effectLst/>
                <a:latin typeface="Times New Roman" panose="02020603050405020304" pitchFamily="18" charset="0"/>
                <a:cs typeface="Times New Roman" panose="02020603050405020304" pitchFamily="18" charset="0"/>
              </a:rPr>
              <a:t>The total value of all cryptocurrencies on September 2, 2020 was more than $370 billion, according to </a:t>
            </a:r>
            <a:r>
              <a:rPr lang="en-SG" b="0" i="0" u="sng" dirty="0" err="1">
                <a:solidFill>
                  <a:srgbClr val="000000"/>
                </a:solidFill>
                <a:effectLst/>
                <a:latin typeface="Times New Roman" panose="02020603050405020304" pitchFamily="18" charset="0"/>
                <a:cs typeface="Times New Roman" panose="02020603050405020304" pitchFamily="18" charset="0"/>
              </a:rPr>
              <a:t>CoinMarketCap</a:t>
            </a:r>
            <a:r>
              <a:rPr lang="en-SG" b="0" i="0" dirty="0">
                <a:solidFill>
                  <a:srgbClr val="000000"/>
                </a:solidFill>
                <a:effectLst/>
                <a:latin typeface="Times New Roman" panose="02020603050405020304" pitchFamily="18" charset="0"/>
                <a:cs typeface="Times New Roman" panose="02020603050405020304" pitchFamily="18" charset="0"/>
              </a:rPr>
              <a:t>, and the total value of all bitcoins, the most popular digital currency, was pegged at about $210 billion.</a:t>
            </a:r>
            <a:endParaRPr lang="en-SG" dirty="0">
              <a:latin typeface="Times New Roman" panose="02020603050405020304" pitchFamily="18" charset="0"/>
              <a:cs typeface="Times New Roman" panose="02020603050405020304" pitchFamily="18" charset="0"/>
            </a:endParaRPr>
          </a:p>
        </p:txBody>
      </p:sp>
      <p:sp>
        <p:nvSpPr>
          <p:cNvPr id="3" name="Slide Number Placeholder 2">
            <a:extLst>
              <a:ext uri="{FF2B5EF4-FFF2-40B4-BE49-F238E27FC236}">
                <a16:creationId xmlns:a16="http://schemas.microsoft.com/office/drawing/2014/main" xmlns="" id="{C6D077B7-93DC-45B9-89F4-BB0B70868D7F}"/>
              </a:ext>
            </a:extLst>
          </p:cNvPr>
          <p:cNvSpPr>
            <a:spLocks noGrp="1"/>
          </p:cNvSpPr>
          <p:nvPr>
            <p:ph type="sldNum" sz="quarter" idx="12"/>
          </p:nvPr>
        </p:nvSpPr>
        <p:spPr/>
        <p:txBody>
          <a:bodyPr/>
          <a:lstStyle/>
          <a:p>
            <a:fld id="{B6F15528-21DE-4FAA-801E-634DDDAF4B2B}" type="slidenum">
              <a:rPr lang="en-US" smtClean="0"/>
              <a:pPr/>
              <a:t>68</a:t>
            </a:fld>
            <a:endParaRPr lang="en-US"/>
          </a:p>
        </p:txBody>
      </p:sp>
    </p:spTree>
    <p:extLst>
      <p:ext uri="{BB962C8B-B14F-4D97-AF65-F5344CB8AC3E}">
        <p14:creationId xmlns:p14="http://schemas.microsoft.com/office/powerpoint/2010/main" val="113085414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FC0EDF2-9A1C-4682-9685-F453B6B9D7BD}"/>
              </a:ext>
            </a:extLst>
          </p:cNvPr>
          <p:cNvSpPr>
            <a:spLocks noGrp="1"/>
          </p:cNvSpPr>
          <p:nvPr>
            <p:ph type="title"/>
          </p:nvPr>
        </p:nvSpPr>
        <p:spPr/>
        <p:txBody>
          <a:bodyPr>
            <a:normAutofit fontScale="90000"/>
          </a:bodyPr>
          <a:lstStyle/>
          <a:p>
            <a:r>
              <a:rPr lang="en-SG" b="1" i="0" dirty="0">
                <a:solidFill>
                  <a:srgbClr val="000000"/>
                </a:solidFill>
                <a:effectLst/>
                <a:latin typeface="Gotham"/>
              </a:rPr>
              <a:t>Why are cryptocurrencies so popular</a:t>
            </a:r>
            <a:br>
              <a:rPr lang="en-SG" b="1" i="0" dirty="0">
                <a:solidFill>
                  <a:srgbClr val="000000"/>
                </a:solidFill>
                <a:effectLst/>
                <a:latin typeface="Gotham"/>
              </a:rPr>
            </a:br>
            <a:endParaRPr lang="en-SG" dirty="0"/>
          </a:p>
        </p:txBody>
      </p:sp>
      <p:sp>
        <p:nvSpPr>
          <p:cNvPr id="3" name="Content Placeholder 2">
            <a:extLst>
              <a:ext uri="{FF2B5EF4-FFF2-40B4-BE49-F238E27FC236}">
                <a16:creationId xmlns:a16="http://schemas.microsoft.com/office/drawing/2014/main" xmlns="" id="{37264389-70FD-40FE-A867-12D97AD113F1}"/>
              </a:ext>
            </a:extLst>
          </p:cNvPr>
          <p:cNvSpPr>
            <a:spLocks noGrp="1"/>
          </p:cNvSpPr>
          <p:nvPr>
            <p:ph idx="1"/>
          </p:nvPr>
        </p:nvSpPr>
        <p:spPr/>
        <p:txBody>
          <a:bodyPr>
            <a:normAutofit fontScale="85000" lnSpcReduction="20000"/>
          </a:bodyPr>
          <a:lstStyle/>
          <a:p>
            <a:pPr algn="l"/>
            <a:r>
              <a:rPr lang="en-SG" b="0" i="0" dirty="0">
                <a:solidFill>
                  <a:srgbClr val="000000"/>
                </a:solidFill>
                <a:effectLst/>
                <a:latin typeface="Times New Roman" panose="02020603050405020304" pitchFamily="18" charset="0"/>
                <a:cs typeface="Times New Roman" panose="02020603050405020304" pitchFamily="18" charset="0"/>
              </a:rPr>
              <a:t>Cryptocurrencies appeal to their supporters for a variety of reasons. Here are some of the most popular:</a:t>
            </a:r>
          </a:p>
          <a:p>
            <a:pPr lvl="1">
              <a:buFont typeface="Arial" panose="020B0604020202020204" pitchFamily="34" charset="0"/>
              <a:buChar char="•"/>
            </a:pPr>
            <a:r>
              <a:rPr lang="en-SG" b="0" i="0" dirty="0">
                <a:solidFill>
                  <a:srgbClr val="000000"/>
                </a:solidFill>
                <a:effectLst/>
                <a:latin typeface="Times New Roman" panose="02020603050405020304" pitchFamily="18" charset="0"/>
                <a:cs typeface="Times New Roman" panose="02020603050405020304" pitchFamily="18" charset="0"/>
              </a:rPr>
              <a:t>Supporters see cryptocurrencies such as bitcoin as the currency of the future and are racing to buy them now, presumably before they become more valuable</a:t>
            </a:r>
          </a:p>
          <a:p>
            <a:pPr lvl="1">
              <a:buFont typeface="Arial" panose="020B0604020202020204" pitchFamily="34" charset="0"/>
              <a:buChar char="•"/>
            </a:pPr>
            <a:r>
              <a:rPr lang="en-SG" b="0" i="0" dirty="0">
                <a:solidFill>
                  <a:srgbClr val="000000"/>
                </a:solidFill>
                <a:effectLst/>
                <a:latin typeface="Times New Roman" panose="02020603050405020304" pitchFamily="18" charset="0"/>
                <a:cs typeface="Times New Roman" panose="02020603050405020304" pitchFamily="18" charset="0"/>
              </a:rPr>
              <a:t>Some supporters like the fact that cryptocurrency removes central banks from managing the money supply, since over time these banks tend to reduce the value of money via inflation</a:t>
            </a:r>
          </a:p>
          <a:p>
            <a:pPr lvl="1">
              <a:buFont typeface="Arial" panose="020B0604020202020204" pitchFamily="34" charset="0"/>
              <a:buChar char="•"/>
            </a:pPr>
            <a:r>
              <a:rPr lang="en-SG" b="0" i="0" dirty="0">
                <a:solidFill>
                  <a:srgbClr val="000000"/>
                </a:solidFill>
                <a:effectLst/>
                <a:latin typeface="Times New Roman" panose="02020603050405020304" pitchFamily="18" charset="0"/>
                <a:cs typeface="Times New Roman" panose="02020603050405020304" pitchFamily="18" charset="0"/>
              </a:rPr>
              <a:t>Other supporters like the technology behind cryptocurrencies, </a:t>
            </a:r>
            <a:r>
              <a:rPr lang="en-SG" b="1" i="0" dirty="0">
                <a:solidFill>
                  <a:srgbClr val="000000"/>
                </a:solidFill>
                <a:effectLst/>
                <a:latin typeface="Times New Roman" panose="02020603050405020304" pitchFamily="18" charset="0"/>
                <a:cs typeface="Times New Roman" panose="02020603050405020304" pitchFamily="18" charset="0"/>
              </a:rPr>
              <a:t>the blockchain</a:t>
            </a:r>
            <a:r>
              <a:rPr lang="en-SG" b="0" i="0" dirty="0">
                <a:solidFill>
                  <a:srgbClr val="000000"/>
                </a:solidFill>
                <a:effectLst/>
                <a:latin typeface="Times New Roman" panose="02020603050405020304" pitchFamily="18" charset="0"/>
                <a:cs typeface="Times New Roman" panose="02020603050405020304" pitchFamily="18" charset="0"/>
              </a:rPr>
              <a:t>, because it’s a decentralized processing and recording system and can be more secure than traditional payment systems</a:t>
            </a:r>
          </a:p>
          <a:p>
            <a:endParaRPr lang="en-SG" dirty="0"/>
          </a:p>
        </p:txBody>
      </p:sp>
      <p:sp>
        <p:nvSpPr>
          <p:cNvPr id="4" name="Slide Number Placeholder 3">
            <a:extLst>
              <a:ext uri="{FF2B5EF4-FFF2-40B4-BE49-F238E27FC236}">
                <a16:creationId xmlns:a16="http://schemas.microsoft.com/office/drawing/2014/main" xmlns="" id="{5CCDDB6A-8CF9-4E6B-B191-1A3410FE3B91}"/>
              </a:ext>
            </a:extLst>
          </p:cNvPr>
          <p:cNvSpPr>
            <a:spLocks noGrp="1"/>
          </p:cNvSpPr>
          <p:nvPr>
            <p:ph type="sldNum" sz="quarter" idx="12"/>
          </p:nvPr>
        </p:nvSpPr>
        <p:spPr/>
        <p:txBody>
          <a:bodyPr/>
          <a:lstStyle/>
          <a:p>
            <a:fld id="{B6F15528-21DE-4FAA-801E-634DDDAF4B2B}" type="slidenum">
              <a:rPr lang="en-US" smtClean="0"/>
              <a:pPr/>
              <a:t>69</a:t>
            </a:fld>
            <a:endParaRPr lang="en-US"/>
          </a:p>
        </p:txBody>
      </p:sp>
    </p:spTree>
    <p:extLst>
      <p:ext uri="{BB962C8B-B14F-4D97-AF65-F5344CB8AC3E}">
        <p14:creationId xmlns:p14="http://schemas.microsoft.com/office/powerpoint/2010/main" val="7338453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xmlns="" id="{70DFC902-7D23-471A-B557-B6B6917D7A0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7" y="-5705"/>
            <a:ext cx="9143993" cy="169434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67638" y="637762"/>
            <a:ext cx="7416372" cy="900131"/>
          </a:xfrm>
        </p:spPr>
        <p:txBody>
          <a:bodyPr anchor="t">
            <a:normAutofit/>
          </a:bodyPr>
          <a:lstStyle/>
          <a:p>
            <a:pPr algn="l"/>
            <a:r>
              <a:rPr lang="en-US" sz="3500">
                <a:solidFill>
                  <a:schemeClr val="bg1"/>
                </a:solidFill>
              </a:rPr>
              <a:t>Continue…</a:t>
            </a:r>
          </a:p>
        </p:txBody>
      </p:sp>
      <p:sp>
        <p:nvSpPr>
          <p:cNvPr id="10" name="Rectangle 9">
            <a:extLst>
              <a:ext uri="{FF2B5EF4-FFF2-40B4-BE49-F238E27FC236}">
                <a16:creationId xmlns:a16="http://schemas.microsoft.com/office/drawing/2014/main" xmlns="" id="{A55D5633-D557-4DCA-982C-FF36EB7A1C0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1688641"/>
            <a:ext cx="9143992" cy="51693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xmlns="" id="{450D3AD2-FA80-415F-A9CE-54D884561CD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867638" y="2010758"/>
            <a:ext cx="342892"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866661" y="2217343"/>
            <a:ext cx="7410669" cy="3959619"/>
          </a:xfrm>
        </p:spPr>
        <p:txBody>
          <a:bodyPr>
            <a:normAutofit/>
          </a:bodyPr>
          <a:lstStyle/>
          <a:p>
            <a:pPr>
              <a:lnSpc>
                <a:spcPct val="90000"/>
              </a:lnSpc>
              <a:buNone/>
            </a:pPr>
            <a:r>
              <a:rPr lang="en-US" sz="1300"/>
              <a:t>Electronic transactions must be designed to satisfy the following:</a:t>
            </a:r>
          </a:p>
          <a:p>
            <a:pPr>
              <a:lnSpc>
                <a:spcPct val="90000"/>
              </a:lnSpc>
              <a:buNone/>
            </a:pPr>
            <a:r>
              <a:rPr lang="en-US" sz="1300" b="1"/>
              <a:t>Indivisible: </a:t>
            </a:r>
          </a:p>
          <a:p>
            <a:pPr>
              <a:lnSpc>
                <a:spcPct val="90000"/>
              </a:lnSpc>
            </a:pPr>
            <a:r>
              <a:rPr lang="en-US" sz="1300"/>
              <a:t>Each payment transaction should be either whole or none. In other words, transactions should not be interrupted in the middle. If some malfunction occurs during a transaction, the whole transaction should be aborted and the state restored to the initial state. </a:t>
            </a:r>
          </a:p>
          <a:p>
            <a:pPr>
              <a:lnSpc>
                <a:spcPct val="90000"/>
              </a:lnSpc>
              <a:buNone/>
            </a:pPr>
            <a:r>
              <a:rPr lang="en-US" sz="1300" b="1"/>
              <a:t>Isolated: </a:t>
            </a:r>
          </a:p>
          <a:p>
            <a:pPr>
              <a:lnSpc>
                <a:spcPct val="90000"/>
              </a:lnSpc>
            </a:pPr>
            <a:r>
              <a:rPr lang="en-US" sz="1300"/>
              <a:t> Each transaction should be independent of others. </a:t>
            </a:r>
          </a:p>
          <a:p>
            <a:pPr>
              <a:lnSpc>
                <a:spcPct val="90000"/>
              </a:lnSpc>
              <a:buNone/>
            </a:pPr>
            <a:r>
              <a:rPr lang="en-US" sz="1300" b="1"/>
              <a:t>Agreed: </a:t>
            </a:r>
          </a:p>
          <a:p>
            <a:pPr>
              <a:lnSpc>
                <a:spcPct val="90000"/>
              </a:lnSpc>
            </a:pPr>
            <a:r>
              <a:rPr lang="en-US" sz="1300"/>
              <a:t>Both parties involved in the transaction should mutually agree on the terms and conditions. </a:t>
            </a:r>
          </a:p>
          <a:p>
            <a:pPr>
              <a:lnSpc>
                <a:spcPct val="90000"/>
              </a:lnSpc>
              <a:buNone/>
            </a:pPr>
            <a:r>
              <a:rPr lang="en-US" sz="1300" b="1"/>
              <a:t>Reversible: </a:t>
            </a:r>
          </a:p>
          <a:p>
            <a:pPr>
              <a:lnSpc>
                <a:spcPct val="90000"/>
              </a:lnSpc>
            </a:pPr>
            <a:r>
              <a:rPr lang="en-US" sz="1300"/>
              <a:t> If after conclusion of a transaction an error is found or if it is found that terms and conditions are not fully met, one should be able to reverse the payment and go to the initial state. For example, in credit card payment, if a customer is dissatisfied due to a valid reason, the card company should credit the payment back to the customer and debit it from the merchant's account. </a:t>
            </a:r>
          </a:p>
          <a:p>
            <a:pPr>
              <a:lnSpc>
                <a:spcPct val="90000"/>
              </a:lnSpc>
              <a:buNone/>
            </a:pPr>
            <a:r>
              <a:rPr lang="en-US" sz="1300"/>
              <a:t> </a:t>
            </a:r>
          </a:p>
          <a:p>
            <a:pPr>
              <a:lnSpc>
                <a:spcPct val="90000"/>
              </a:lnSpc>
            </a:pPr>
            <a:endParaRPr lang="en-US" sz="1300"/>
          </a:p>
        </p:txBody>
      </p:sp>
      <p:sp>
        <p:nvSpPr>
          <p:cNvPr id="4" name="Slide Number Placeholder 3">
            <a:extLst>
              <a:ext uri="{FF2B5EF4-FFF2-40B4-BE49-F238E27FC236}">
                <a16:creationId xmlns:a16="http://schemas.microsoft.com/office/drawing/2014/main" xmlns="" id="{28541398-AD60-40BB-99E2-931ECACF186E}"/>
              </a:ext>
            </a:extLst>
          </p:cNvPr>
          <p:cNvSpPr>
            <a:spLocks noGrp="1"/>
          </p:cNvSpPr>
          <p:nvPr>
            <p:ph type="sldNum" sz="quarter" idx="12"/>
          </p:nvPr>
        </p:nvSpPr>
        <p:spPr/>
        <p:txBody>
          <a:bodyPr/>
          <a:lstStyle/>
          <a:p>
            <a:fld id="{B6F15528-21DE-4FAA-801E-634DDDAF4B2B}" type="slidenum">
              <a:rPr lang="en-US" smtClean="0"/>
              <a:pPr/>
              <a:t>7</a:t>
            </a:fld>
            <a:endParaRPr lang="en-US"/>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3459C4C-2C0F-4C84-A14C-3EE5A811646C}"/>
              </a:ext>
            </a:extLst>
          </p:cNvPr>
          <p:cNvSpPr>
            <a:spLocks noGrp="1"/>
          </p:cNvSpPr>
          <p:nvPr>
            <p:ph type="title"/>
          </p:nvPr>
        </p:nvSpPr>
        <p:spPr>
          <a:xfrm>
            <a:off x="457200" y="274638"/>
            <a:ext cx="8610600" cy="715962"/>
          </a:xfrm>
        </p:spPr>
        <p:txBody>
          <a:bodyPr>
            <a:normAutofit fontScale="90000"/>
          </a:bodyPr>
          <a:lstStyle/>
          <a:p>
            <a:pPr algn="l"/>
            <a:r>
              <a:rPr lang="en-SG" b="0" i="0" dirty="0">
                <a:solidFill>
                  <a:srgbClr val="000000"/>
                </a:solidFill>
                <a:effectLst/>
                <a:latin typeface="Gotham"/>
              </a:rPr>
              <a:t/>
            </a:r>
            <a:br>
              <a:rPr lang="en-SG" b="0" i="0" dirty="0">
                <a:solidFill>
                  <a:srgbClr val="000000"/>
                </a:solidFill>
                <a:effectLst/>
                <a:latin typeface="Gotham"/>
              </a:rPr>
            </a:br>
            <a:r>
              <a:rPr lang="en-SG" sz="4000" b="0" i="0" dirty="0">
                <a:solidFill>
                  <a:srgbClr val="000000"/>
                </a:solidFill>
                <a:effectLst/>
                <a:latin typeface="Gotham"/>
              </a:rPr>
              <a:t>Are Cryptocurrency a good investment</a:t>
            </a:r>
            <a:endParaRPr lang="en-SG" sz="4000" dirty="0"/>
          </a:p>
        </p:txBody>
      </p:sp>
      <p:sp>
        <p:nvSpPr>
          <p:cNvPr id="3" name="Content Placeholder 2">
            <a:extLst>
              <a:ext uri="{FF2B5EF4-FFF2-40B4-BE49-F238E27FC236}">
                <a16:creationId xmlns:a16="http://schemas.microsoft.com/office/drawing/2014/main" xmlns="" id="{4D274468-CA0B-4233-A1E2-79370FC9A01A}"/>
              </a:ext>
            </a:extLst>
          </p:cNvPr>
          <p:cNvSpPr>
            <a:spLocks noGrp="1"/>
          </p:cNvSpPr>
          <p:nvPr>
            <p:ph idx="1"/>
          </p:nvPr>
        </p:nvSpPr>
        <p:spPr/>
        <p:txBody>
          <a:bodyPr>
            <a:normAutofit fontScale="70000" lnSpcReduction="20000"/>
          </a:bodyPr>
          <a:lstStyle/>
          <a:p>
            <a:pPr algn="l"/>
            <a:r>
              <a:rPr lang="en-SG" b="0" i="0" dirty="0">
                <a:solidFill>
                  <a:srgbClr val="000000"/>
                </a:solidFill>
                <a:effectLst/>
                <a:latin typeface="Times New Roman" panose="02020603050405020304" pitchFamily="18" charset="0"/>
                <a:cs typeface="Times New Roman" panose="02020603050405020304" pitchFamily="18" charset="0"/>
              </a:rPr>
              <a:t>For those who see cryptocurrencies such as bitcoin as the currency of the future, it should be noted that a currency needs stability so that merchants and consumers can determine what a fair price is for goods. </a:t>
            </a:r>
          </a:p>
          <a:p>
            <a:pPr algn="l"/>
            <a:r>
              <a:rPr lang="en-SG" b="0" i="0" dirty="0">
                <a:solidFill>
                  <a:srgbClr val="000000"/>
                </a:solidFill>
                <a:effectLst/>
                <a:latin typeface="Times New Roman" panose="02020603050405020304" pitchFamily="18" charset="0"/>
                <a:cs typeface="Times New Roman" panose="02020603050405020304" pitchFamily="18" charset="0"/>
              </a:rPr>
              <a:t>Bitcoin and other cryptocurrencies have been anything but stable through much of their history. </a:t>
            </a:r>
          </a:p>
          <a:p>
            <a:pPr algn="l"/>
            <a:r>
              <a:rPr lang="en-SG" b="0" i="0" dirty="0">
                <a:solidFill>
                  <a:srgbClr val="000000"/>
                </a:solidFill>
                <a:effectLst/>
                <a:latin typeface="Times New Roman" panose="02020603050405020304" pitchFamily="18" charset="0"/>
                <a:cs typeface="Times New Roman" panose="02020603050405020304" pitchFamily="18" charset="0"/>
              </a:rPr>
              <a:t>For example, while bitcoin traded at close to $20,000 in December 2017, its value then dropped to as low as about $3,200 a year later. In September 2020, it was trading above $11,000.</a:t>
            </a:r>
          </a:p>
          <a:p>
            <a:pPr algn="l"/>
            <a:r>
              <a:rPr lang="en-SG" b="0" i="0" dirty="0">
                <a:solidFill>
                  <a:srgbClr val="000000"/>
                </a:solidFill>
                <a:effectLst/>
                <a:latin typeface="Times New Roman" panose="02020603050405020304" pitchFamily="18" charset="0"/>
                <a:cs typeface="Times New Roman" panose="02020603050405020304" pitchFamily="18" charset="0"/>
              </a:rPr>
              <a:t>This price volatility creates a challenge. </a:t>
            </a:r>
          </a:p>
          <a:p>
            <a:pPr algn="l"/>
            <a:r>
              <a:rPr lang="en-SG" b="0" i="0" dirty="0">
                <a:solidFill>
                  <a:srgbClr val="000000"/>
                </a:solidFill>
                <a:effectLst/>
                <a:latin typeface="Times New Roman" panose="02020603050405020304" pitchFamily="18" charset="0"/>
                <a:cs typeface="Times New Roman" panose="02020603050405020304" pitchFamily="18" charset="0"/>
              </a:rPr>
              <a:t>If bitcoins might be worth a lot more in the future, people are less likely to spend and circulate them today, making them less viable as a currency. </a:t>
            </a:r>
          </a:p>
          <a:p>
            <a:pPr lvl="1"/>
            <a:r>
              <a:rPr lang="en-SG" b="1" i="0" dirty="0">
                <a:solidFill>
                  <a:srgbClr val="FF0000"/>
                </a:solidFill>
                <a:effectLst/>
                <a:latin typeface="Times New Roman" panose="02020603050405020304" pitchFamily="18" charset="0"/>
                <a:cs typeface="Times New Roman" panose="02020603050405020304" pitchFamily="18" charset="0"/>
              </a:rPr>
              <a:t>Why spend a bitcoin when it could be worth three times the value next year?</a:t>
            </a:r>
          </a:p>
          <a:p>
            <a:endParaRPr lang="en-SG" dirty="0"/>
          </a:p>
        </p:txBody>
      </p:sp>
      <p:sp>
        <p:nvSpPr>
          <p:cNvPr id="4" name="Slide Number Placeholder 3">
            <a:extLst>
              <a:ext uri="{FF2B5EF4-FFF2-40B4-BE49-F238E27FC236}">
                <a16:creationId xmlns:a16="http://schemas.microsoft.com/office/drawing/2014/main" xmlns="" id="{AA0F4800-2687-4F8C-9DA3-84AE6838C988}"/>
              </a:ext>
            </a:extLst>
          </p:cNvPr>
          <p:cNvSpPr>
            <a:spLocks noGrp="1"/>
          </p:cNvSpPr>
          <p:nvPr>
            <p:ph type="sldNum" sz="quarter" idx="12"/>
          </p:nvPr>
        </p:nvSpPr>
        <p:spPr/>
        <p:txBody>
          <a:bodyPr/>
          <a:lstStyle/>
          <a:p>
            <a:fld id="{B6F15528-21DE-4FAA-801E-634DDDAF4B2B}" type="slidenum">
              <a:rPr lang="en-US" smtClean="0"/>
              <a:pPr/>
              <a:t>70</a:t>
            </a:fld>
            <a:endParaRPr lang="en-US"/>
          </a:p>
        </p:txBody>
      </p:sp>
    </p:spTree>
    <p:extLst>
      <p:ext uri="{BB962C8B-B14F-4D97-AF65-F5344CB8AC3E}">
        <p14:creationId xmlns:p14="http://schemas.microsoft.com/office/powerpoint/2010/main" val="195972481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A9F8104-447E-4574-91E8-72058397F331}"/>
              </a:ext>
            </a:extLst>
          </p:cNvPr>
          <p:cNvSpPr>
            <a:spLocks noGrp="1"/>
          </p:cNvSpPr>
          <p:nvPr>
            <p:ph type="title"/>
          </p:nvPr>
        </p:nvSpPr>
        <p:spPr/>
        <p:txBody>
          <a:bodyPr/>
          <a:lstStyle/>
          <a:p>
            <a:r>
              <a:rPr lang="en-SG" dirty="0"/>
              <a:t>How do I buy Cryptocurrency</a:t>
            </a:r>
          </a:p>
        </p:txBody>
      </p:sp>
      <p:sp>
        <p:nvSpPr>
          <p:cNvPr id="3" name="Content Placeholder 2">
            <a:extLst>
              <a:ext uri="{FF2B5EF4-FFF2-40B4-BE49-F238E27FC236}">
                <a16:creationId xmlns:a16="http://schemas.microsoft.com/office/drawing/2014/main" xmlns="" id="{2ED00EEF-88AC-4931-9179-72AF71B1BFE1}"/>
              </a:ext>
            </a:extLst>
          </p:cNvPr>
          <p:cNvSpPr>
            <a:spLocks noGrp="1"/>
          </p:cNvSpPr>
          <p:nvPr>
            <p:ph idx="1"/>
          </p:nvPr>
        </p:nvSpPr>
        <p:spPr/>
        <p:txBody>
          <a:bodyPr>
            <a:normAutofit fontScale="70000" lnSpcReduction="20000"/>
          </a:bodyPr>
          <a:lstStyle/>
          <a:p>
            <a:pPr algn="l"/>
            <a:r>
              <a:rPr lang="en-SG" b="0" i="0" dirty="0">
                <a:solidFill>
                  <a:srgbClr val="000000"/>
                </a:solidFill>
                <a:effectLst/>
                <a:latin typeface="Times New Roman" panose="02020603050405020304" pitchFamily="18" charset="0"/>
                <a:cs typeface="Times New Roman" panose="02020603050405020304" pitchFamily="18" charset="0"/>
              </a:rPr>
              <a:t>While some cryptocurrencies, including bitcoin, are available for purchase with U.S. dollars, others require that you pay with bitcoin or another cryptocurrency.</a:t>
            </a:r>
          </a:p>
          <a:p>
            <a:pPr algn="l"/>
            <a:r>
              <a:rPr lang="en-SG" b="0" i="0" dirty="0">
                <a:solidFill>
                  <a:srgbClr val="000000"/>
                </a:solidFill>
                <a:effectLst/>
                <a:latin typeface="Times New Roman" panose="02020603050405020304" pitchFamily="18" charset="0"/>
                <a:cs typeface="Times New Roman" panose="02020603050405020304" pitchFamily="18" charset="0"/>
              </a:rPr>
              <a:t>To buy cryptocurrencies, you’ll need a “wallet,” an online app that can hold your currency. </a:t>
            </a:r>
          </a:p>
          <a:p>
            <a:pPr algn="l"/>
            <a:r>
              <a:rPr lang="en-SG" b="0" i="0" dirty="0">
                <a:solidFill>
                  <a:srgbClr val="000000"/>
                </a:solidFill>
                <a:effectLst/>
                <a:latin typeface="Times New Roman" panose="02020603050405020304" pitchFamily="18" charset="0"/>
                <a:cs typeface="Times New Roman" panose="02020603050405020304" pitchFamily="18" charset="0"/>
              </a:rPr>
              <a:t>Generally, you create an account on an exchange, and then you can transfer real money to buy cryptocurrencies such as Bitcoin or Ethereum.</a:t>
            </a:r>
          </a:p>
          <a:p>
            <a:pPr algn="l"/>
            <a:r>
              <a:rPr lang="en-SG" b="0" i="0" u="none" strike="noStrike" dirty="0">
                <a:solidFill>
                  <a:srgbClr val="005FB9"/>
                </a:solidFill>
                <a:effectLst/>
                <a:latin typeface="Times New Roman" panose="02020603050405020304" pitchFamily="18" charset="0"/>
                <a:cs typeface="Times New Roman" panose="02020603050405020304" pitchFamily="18" charset="0"/>
              </a:rPr>
              <a:t>Coinbase is one popular cryptocurrency trading exchange</a:t>
            </a:r>
            <a:r>
              <a:rPr lang="en-SG" b="0" i="0" dirty="0">
                <a:solidFill>
                  <a:srgbClr val="000000"/>
                </a:solidFill>
                <a:effectLst/>
                <a:latin typeface="Times New Roman" panose="02020603050405020304" pitchFamily="18" charset="0"/>
                <a:cs typeface="Times New Roman" panose="02020603050405020304" pitchFamily="18" charset="0"/>
              </a:rPr>
              <a:t> where you can create both a wallet and buy and sell bitcoin and other cryptocurrencies. </a:t>
            </a:r>
          </a:p>
          <a:p>
            <a:pPr algn="l"/>
            <a:r>
              <a:rPr lang="en-SG" b="0" i="0" dirty="0">
                <a:solidFill>
                  <a:srgbClr val="000000"/>
                </a:solidFill>
                <a:effectLst/>
                <a:latin typeface="Times New Roman" panose="02020603050405020304" pitchFamily="18" charset="0"/>
                <a:cs typeface="Times New Roman" panose="02020603050405020304" pitchFamily="18" charset="0"/>
              </a:rPr>
              <a:t>Also, a growing number of online brokers offer cryptocurrencies, such as </a:t>
            </a:r>
            <a:r>
              <a:rPr lang="en-SG" b="0" i="0" u="none" strike="noStrike" dirty="0" err="1">
                <a:solidFill>
                  <a:srgbClr val="005FB9"/>
                </a:solidFill>
                <a:effectLst/>
                <a:latin typeface="Times New Roman" panose="02020603050405020304" pitchFamily="18" charset="0"/>
                <a:cs typeface="Times New Roman" panose="02020603050405020304" pitchFamily="18" charset="0"/>
                <a:hlinkClick r:id="rId2"/>
              </a:rPr>
              <a:t>eToro</a:t>
            </a:r>
            <a:r>
              <a:rPr lang="en-SG" b="0" i="0" dirty="0">
                <a:solidFill>
                  <a:srgbClr val="000000"/>
                </a:solidFill>
                <a:effectLst/>
                <a:latin typeface="Times New Roman" panose="02020603050405020304" pitchFamily="18" charset="0"/>
                <a:cs typeface="Times New Roman" panose="02020603050405020304" pitchFamily="18" charset="0"/>
              </a:rPr>
              <a:t>, </a:t>
            </a:r>
            <a:r>
              <a:rPr lang="en-SG" b="0" i="0" dirty="0" err="1">
                <a:solidFill>
                  <a:srgbClr val="000000"/>
                </a:solidFill>
                <a:effectLst/>
                <a:latin typeface="Times New Roman" panose="02020603050405020304" pitchFamily="18" charset="0"/>
                <a:cs typeface="Times New Roman" panose="02020603050405020304" pitchFamily="18" charset="0"/>
              </a:rPr>
              <a:t>Tradestation</a:t>
            </a:r>
            <a:r>
              <a:rPr lang="en-SG" b="0" i="0" dirty="0">
                <a:solidFill>
                  <a:srgbClr val="000000"/>
                </a:solidFill>
                <a:effectLst/>
                <a:latin typeface="Times New Roman" panose="02020603050405020304" pitchFamily="18" charset="0"/>
                <a:cs typeface="Times New Roman" panose="02020603050405020304" pitchFamily="18" charset="0"/>
              </a:rPr>
              <a:t> and Sofi Active Investing.</a:t>
            </a:r>
          </a:p>
          <a:p>
            <a:endParaRPr lang="en-SG" dirty="0"/>
          </a:p>
        </p:txBody>
      </p:sp>
      <p:sp>
        <p:nvSpPr>
          <p:cNvPr id="4" name="Slide Number Placeholder 3">
            <a:extLst>
              <a:ext uri="{FF2B5EF4-FFF2-40B4-BE49-F238E27FC236}">
                <a16:creationId xmlns:a16="http://schemas.microsoft.com/office/drawing/2014/main" xmlns="" id="{DD0887F8-55F4-424D-8090-46BE3E28F6D3}"/>
              </a:ext>
            </a:extLst>
          </p:cNvPr>
          <p:cNvSpPr>
            <a:spLocks noGrp="1"/>
          </p:cNvSpPr>
          <p:nvPr>
            <p:ph type="sldNum" sz="quarter" idx="12"/>
          </p:nvPr>
        </p:nvSpPr>
        <p:spPr/>
        <p:txBody>
          <a:bodyPr/>
          <a:lstStyle/>
          <a:p>
            <a:fld id="{B6F15528-21DE-4FAA-801E-634DDDAF4B2B}" type="slidenum">
              <a:rPr lang="en-US" smtClean="0"/>
              <a:pPr/>
              <a:t>71</a:t>
            </a:fld>
            <a:endParaRPr lang="en-US"/>
          </a:p>
        </p:txBody>
      </p:sp>
    </p:spTree>
    <p:extLst>
      <p:ext uri="{BB962C8B-B14F-4D97-AF65-F5344CB8AC3E}">
        <p14:creationId xmlns:p14="http://schemas.microsoft.com/office/powerpoint/2010/main" val="5955853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375841"/>
            <a:ext cx="6062764" cy="994172"/>
          </a:xfrm>
        </p:spPr>
        <p:txBody>
          <a:bodyPr>
            <a:normAutofit fontScale="90000"/>
          </a:bodyPr>
          <a:lstStyle/>
          <a:p>
            <a:pPr algn="ctr"/>
            <a:r>
              <a:rPr lang="hr-HR" b="1" dirty="0" err="1">
                <a:latin typeface="Times New Roman" panose="02020603050405020304" pitchFamily="18" charset="0"/>
                <a:cs typeface="Times New Roman" panose="02020603050405020304" pitchFamily="18" charset="0"/>
              </a:rPr>
              <a:t>What</a:t>
            </a:r>
            <a:r>
              <a:rPr lang="hr-HR" b="1" dirty="0">
                <a:latin typeface="Times New Roman" panose="02020603050405020304" pitchFamily="18" charset="0"/>
                <a:cs typeface="Times New Roman" panose="02020603050405020304" pitchFamily="18" charset="0"/>
              </a:rPr>
              <a:t> </a:t>
            </a:r>
            <a:r>
              <a:rPr lang="hr-HR" b="1" dirty="0" err="1">
                <a:latin typeface="Times New Roman" panose="02020603050405020304" pitchFamily="18" charset="0"/>
                <a:cs typeface="Times New Roman" panose="02020603050405020304" pitchFamily="18" charset="0"/>
              </a:rPr>
              <a:t>is</a:t>
            </a:r>
            <a:r>
              <a:rPr lang="hr-HR" b="1" dirty="0">
                <a:latin typeface="Times New Roman" panose="02020603050405020304" pitchFamily="18" charset="0"/>
                <a:cs typeface="Times New Roman" panose="02020603050405020304" pitchFamily="18" charset="0"/>
              </a:rPr>
              <a:t> </a:t>
            </a:r>
            <a:r>
              <a:rPr lang="hr-HR" b="1" dirty="0" err="1">
                <a:latin typeface="Times New Roman" panose="02020603050405020304" pitchFamily="18" charset="0"/>
                <a:cs typeface="Times New Roman" panose="02020603050405020304" pitchFamily="18" charset="0"/>
              </a:rPr>
              <a:t>Bitcoin</a:t>
            </a:r>
            <a:r>
              <a:rPr lang="hr-HR" b="1" dirty="0">
                <a:latin typeface="Times New Roman" panose="02020603050405020304" pitchFamily="18" charset="0"/>
                <a:cs typeface="Times New Roman" panose="02020603050405020304" pitchFamily="18" charset="0"/>
              </a:rPr>
              <a:t>?</a:t>
            </a:r>
            <a:r>
              <a:rPr lang="hr-HR" dirty="0">
                <a:latin typeface="Times New Roman" panose="02020603050405020304" pitchFamily="18" charset="0"/>
                <a:cs typeface="Times New Roman" panose="02020603050405020304" pitchFamily="18" charset="0"/>
              </a:rPr>
              <a:t/>
            </a:r>
            <a:br>
              <a:rPr lang="hr-HR" dirty="0">
                <a:latin typeface="Times New Roman" panose="02020603050405020304" pitchFamily="18" charset="0"/>
                <a:cs typeface="Times New Roman" panose="02020603050405020304" pitchFamily="18" charset="0"/>
              </a:rPr>
            </a:br>
            <a:r>
              <a:rPr lang="hr-HR" sz="2700" dirty="0">
                <a:latin typeface="Times New Roman" panose="02020603050405020304" pitchFamily="18" charset="0"/>
                <a:cs typeface="Times New Roman" panose="02020603050405020304" pitchFamily="18" charset="0"/>
              </a:rPr>
              <a:t>(</a:t>
            </a:r>
            <a:r>
              <a:rPr lang="hr-HR" sz="2700" dirty="0" err="1">
                <a:latin typeface="Times New Roman" panose="02020603050405020304" pitchFamily="18" charset="0"/>
                <a:cs typeface="Times New Roman" panose="02020603050405020304" pitchFamily="18" charset="0"/>
              </a:rPr>
              <a:t>Introduction</a:t>
            </a:r>
            <a:r>
              <a:rPr lang="hr-HR" sz="2700" dirty="0">
                <a:latin typeface="Times New Roman" panose="02020603050405020304" pitchFamily="18" charset="0"/>
                <a:cs typeface="Times New Roman" panose="02020603050405020304" pitchFamily="18" charset="0"/>
              </a:rPr>
              <a:t>)</a:t>
            </a:r>
            <a:endParaRPr lang="hr-HR"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normAutofit fontScale="85000" lnSpcReduction="20000"/>
          </a:bodyPr>
          <a:lstStyle/>
          <a:p>
            <a:pPr algn="just"/>
            <a:r>
              <a:rPr lang="hr-HR" dirty="0" err="1"/>
              <a:t>Bitcoin</a:t>
            </a:r>
            <a:r>
              <a:rPr lang="hr-HR" dirty="0"/>
              <a:t> </a:t>
            </a:r>
            <a:r>
              <a:rPr lang="hr-HR" dirty="0" err="1"/>
              <a:t>is</a:t>
            </a:r>
            <a:r>
              <a:rPr lang="hr-HR" dirty="0"/>
              <a:t> software-</a:t>
            </a:r>
            <a:r>
              <a:rPr lang="hr-HR" dirty="0" err="1"/>
              <a:t>based</a:t>
            </a:r>
            <a:r>
              <a:rPr lang="hr-HR" dirty="0"/>
              <a:t> online </a:t>
            </a:r>
            <a:r>
              <a:rPr lang="hr-HR" dirty="0" err="1"/>
              <a:t>payment</a:t>
            </a:r>
            <a:r>
              <a:rPr lang="hr-HR" dirty="0"/>
              <a:t> system                     </a:t>
            </a:r>
            <a:r>
              <a:rPr lang="hr-HR" dirty="0" err="1"/>
              <a:t>described</a:t>
            </a:r>
            <a:r>
              <a:rPr lang="hr-HR" dirty="0"/>
              <a:t> </a:t>
            </a:r>
            <a:r>
              <a:rPr lang="hr-HR" dirty="0" err="1"/>
              <a:t>by</a:t>
            </a:r>
            <a:r>
              <a:rPr lang="hr-HR" dirty="0"/>
              <a:t> </a:t>
            </a:r>
            <a:r>
              <a:rPr lang="hr-HR" dirty="0" err="1"/>
              <a:t>Satoshi</a:t>
            </a:r>
            <a:r>
              <a:rPr lang="hr-HR" dirty="0"/>
              <a:t> </a:t>
            </a:r>
            <a:r>
              <a:rPr lang="hr-HR" dirty="0" err="1"/>
              <a:t>Nakamoto</a:t>
            </a:r>
            <a:r>
              <a:rPr lang="hr-HR" dirty="0"/>
              <a:t> </a:t>
            </a:r>
            <a:r>
              <a:rPr lang="hr-HR" dirty="0" err="1"/>
              <a:t>in</a:t>
            </a:r>
            <a:r>
              <a:rPr lang="hr-HR" dirty="0"/>
              <a:t> 2008. and introduced as open-source software in 2009.</a:t>
            </a:r>
          </a:p>
          <a:p>
            <a:pPr algn="just"/>
            <a:r>
              <a:rPr lang="hr-HR" dirty="0" err="1"/>
              <a:t>Payments</a:t>
            </a:r>
            <a:r>
              <a:rPr lang="hr-HR" dirty="0"/>
              <a:t> are </a:t>
            </a:r>
            <a:r>
              <a:rPr lang="hr-HR" dirty="0" err="1"/>
              <a:t>recorded</a:t>
            </a:r>
            <a:r>
              <a:rPr lang="hr-HR" dirty="0"/>
              <a:t> </a:t>
            </a:r>
            <a:r>
              <a:rPr lang="hr-HR" dirty="0" err="1"/>
              <a:t>in</a:t>
            </a:r>
            <a:r>
              <a:rPr lang="hr-HR" dirty="0"/>
              <a:t> a </a:t>
            </a:r>
            <a:r>
              <a:rPr lang="hr-HR" dirty="0" err="1"/>
              <a:t>public</a:t>
            </a:r>
            <a:r>
              <a:rPr lang="hr-HR" dirty="0"/>
              <a:t> </a:t>
            </a:r>
            <a:r>
              <a:rPr lang="hr-HR" dirty="0" err="1"/>
              <a:t>ledger</a:t>
            </a:r>
            <a:r>
              <a:rPr lang="hr-HR" dirty="0"/>
              <a:t> </a:t>
            </a:r>
            <a:r>
              <a:rPr lang="hr-HR" dirty="0" err="1"/>
              <a:t>using</a:t>
            </a:r>
            <a:r>
              <a:rPr lang="hr-HR" dirty="0"/>
              <a:t> </a:t>
            </a:r>
            <a:r>
              <a:rPr lang="hr-HR" dirty="0" err="1"/>
              <a:t>its</a:t>
            </a:r>
            <a:r>
              <a:rPr lang="hr-HR" dirty="0"/>
              <a:t> </a:t>
            </a:r>
            <a:r>
              <a:rPr lang="hr-HR" dirty="0" err="1"/>
              <a:t>own</a:t>
            </a:r>
            <a:r>
              <a:rPr lang="hr-HR" dirty="0"/>
              <a:t> </a:t>
            </a:r>
            <a:r>
              <a:rPr lang="hr-HR" dirty="0" err="1"/>
              <a:t>unit</a:t>
            </a:r>
            <a:r>
              <a:rPr lang="hr-HR" dirty="0"/>
              <a:t> </a:t>
            </a:r>
            <a:r>
              <a:rPr lang="hr-HR" dirty="0" err="1"/>
              <a:t>of</a:t>
            </a:r>
            <a:r>
              <a:rPr lang="hr-HR" dirty="0"/>
              <a:t> </a:t>
            </a:r>
            <a:r>
              <a:rPr lang="hr-HR" dirty="0" err="1"/>
              <a:t>account</a:t>
            </a:r>
            <a:r>
              <a:rPr lang="hr-HR" dirty="0"/>
              <a:t> (</a:t>
            </a:r>
            <a:r>
              <a:rPr lang="hr-HR" dirty="0" err="1"/>
              <a:t>Bitcoin</a:t>
            </a:r>
            <a:r>
              <a:rPr lang="hr-HR" dirty="0"/>
              <a:t>).</a:t>
            </a:r>
          </a:p>
          <a:p>
            <a:pPr algn="just"/>
            <a:r>
              <a:rPr lang="hr-HR" dirty="0"/>
              <a:t>It is a form of digital currency (physical form is absent), created and held electronically.</a:t>
            </a:r>
            <a:endParaRPr lang="en-SG" dirty="0"/>
          </a:p>
          <a:p>
            <a:pPr algn="just"/>
            <a:r>
              <a:rPr lang="hr-HR" dirty="0"/>
              <a:t> It can be used to buy things electronically and in that sense </a:t>
            </a:r>
            <a:r>
              <a:rPr lang="hr-HR" b="1" dirty="0"/>
              <a:t>it is no different than conventional dollars.</a:t>
            </a:r>
            <a:endParaRPr lang="hr-HR" dirty="0"/>
          </a:p>
          <a:p>
            <a:pPr algn="just"/>
            <a:r>
              <a:rPr lang="hr-HR" dirty="0" err="1"/>
              <a:t>Bitcoin</a:t>
            </a:r>
            <a:r>
              <a:rPr lang="hr-HR" dirty="0"/>
              <a:t> </a:t>
            </a:r>
            <a:r>
              <a:rPr lang="hr-HR" dirty="0" err="1"/>
              <a:t>is</a:t>
            </a:r>
            <a:r>
              <a:rPr lang="hr-HR" dirty="0"/>
              <a:t> </a:t>
            </a:r>
            <a:r>
              <a:rPr lang="hr-HR" dirty="0" err="1"/>
              <a:t>commonly</a:t>
            </a:r>
            <a:r>
              <a:rPr lang="hr-HR" dirty="0"/>
              <a:t> </a:t>
            </a:r>
            <a:r>
              <a:rPr lang="hr-HR" dirty="0" err="1"/>
              <a:t>referred</a:t>
            </a:r>
            <a:r>
              <a:rPr lang="hr-HR" dirty="0"/>
              <a:t> to as </a:t>
            </a:r>
            <a:r>
              <a:rPr lang="hr-HR" dirty="0" err="1"/>
              <a:t>cryptocurrency</a:t>
            </a:r>
            <a:r>
              <a:rPr lang="hr-HR" dirty="0"/>
              <a:t> </a:t>
            </a:r>
            <a:r>
              <a:rPr lang="hr-HR" dirty="0" err="1"/>
              <a:t>and</a:t>
            </a:r>
            <a:r>
              <a:rPr lang="hr-HR" dirty="0"/>
              <a:t> </a:t>
            </a:r>
            <a:r>
              <a:rPr lang="hr-HR" dirty="0" err="1"/>
              <a:t>it</a:t>
            </a:r>
            <a:r>
              <a:rPr lang="hr-HR" dirty="0"/>
              <a:t> </a:t>
            </a:r>
            <a:r>
              <a:rPr lang="hr-HR" dirty="0" err="1"/>
              <a:t>can</a:t>
            </a:r>
            <a:r>
              <a:rPr lang="hr-HR" dirty="0"/>
              <a:t> </a:t>
            </a:r>
            <a:r>
              <a:rPr lang="hr-HR" dirty="0" err="1"/>
              <a:t>be</a:t>
            </a:r>
            <a:r>
              <a:rPr lang="hr-HR" dirty="0"/>
              <a:t> </a:t>
            </a:r>
            <a:r>
              <a:rPr lang="hr-HR" dirty="0" err="1"/>
              <a:t>divided</a:t>
            </a:r>
            <a:r>
              <a:rPr lang="hr-HR" dirty="0"/>
              <a:t> </a:t>
            </a:r>
            <a:r>
              <a:rPr lang="hr-HR" dirty="0" err="1"/>
              <a:t>into</a:t>
            </a:r>
            <a:r>
              <a:rPr lang="hr-HR" dirty="0"/>
              <a:t> </a:t>
            </a:r>
            <a:r>
              <a:rPr lang="hr-HR" dirty="0" err="1"/>
              <a:t>smaller</a:t>
            </a:r>
            <a:r>
              <a:rPr lang="hr-HR" dirty="0"/>
              <a:t> </a:t>
            </a:r>
            <a:r>
              <a:rPr lang="hr-HR" dirty="0" err="1"/>
              <a:t>unit</a:t>
            </a:r>
            <a:r>
              <a:rPr lang="hr-HR" dirty="0"/>
              <a:t> </a:t>
            </a:r>
            <a:r>
              <a:rPr lang="hr-HR" dirty="0" err="1"/>
              <a:t>called</a:t>
            </a:r>
            <a:r>
              <a:rPr lang="hr-HR" dirty="0"/>
              <a:t> </a:t>
            </a:r>
            <a:r>
              <a:rPr lang="hr-HR" dirty="0" err="1"/>
              <a:t>Satoshi</a:t>
            </a:r>
            <a:r>
              <a:rPr lang="hr-HR" dirty="0"/>
              <a:t> </a:t>
            </a:r>
            <a:r>
              <a:rPr lang="hr-HR" sz="3300" dirty="0"/>
              <a:t>(one </a:t>
            </a:r>
            <a:r>
              <a:rPr lang="hr-HR" sz="3300" dirty="0" err="1"/>
              <a:t>hundred</a:t>
            </a:r>
            <a:r>
              <a:rPr lang="hr-HR" sz="3300" dirty="0"/>
              <a:t> </a:t>
            </a:r>
            <a:r>
              <a:rPr lang="hr-HR" sz="3300" dirty="0" err="1"/>
              <a:t>milionth</a:t>
            </a:r>
            <a:r>
              <a:rPr lang="hr-HR" sz="3300" dirty="0"/>
              <a:t> </a:t>
            </a:r>
            <a:r>
              <a:rPr lang="hr-HR" sz="3300" dirty="0" err="1"/>
              <a:t>of</a:t>
            </a:r>
            <a:r>
              <a:rPr lang="hr-HR" sz="3300" dirty="0"/>
              <a:t> a BTC).</a:t>
            </a:r>
          </a:p>
          <a:p>
            <a:pPr marL="0" indent="0">
              <a:buNone/>
            </a:pPr>
            <a:endParaRPr lang="hr-HR" dirty="0"/>
          </a:p>
        </p:txBody>
      </p:sp>
      <p:sp>
        <p:nvSpPr>
          <p:cNvPr id="5" name="Slide Number Placeholder 4"/>
          <p:cNvSpPr>
            <a:spLocks noGrp="1"/>
          </p:cNvSpPr>
          <p:nvPr>
            <p:ph type="sldNum" sz="quarter" idx="12"/>
          </p:nvPr>
        </p:nvSpPr>
        <p:spPr/>
        <p:txBody>
          <a:bodyPr/>
          <a:lstStyle/>
          <a:p>
            <a:fld id="{5E64A769-BC8D-419E-8CE7-7D37458A25DB}" type="slidenum">
              <a:rPr lang="hr-HR" smtClean="0"/>
              <a:t>72</a:t>
            </a:fld>
            <a:endParaRPr lang="hr-HR"/>
          </a:p>
        </p:txBody>
      </p:sp>
    </p:spTree>
    <p:extLst>
      <p:ext uri="{BB962C8B-B14F-4D97-AF65-F5344CB8AC3E}">
        <p14:creationId xmlns:p14="http://schemas.microsoft.com/office/powerpoint/2010/main" val="325355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2092926"/>
            <a:ext cx="7886700" cy="4079273"/>
          </a:xfrm>
        </p:spPr>
        <p:txBody>
          <a:bodyPr>
            <a:normAutofit fontScale="77500" lnSpcReduction="20000"/>
          </a:bodyPr>
          <a:lstStyle/>
          <a:p>
            <a:pPr algn="just"/>
            <a:r>
              <a:rPr lang="hr-HR" sz="3800" dirty="0">
                <a:latin typeface="Times New Roman" panose="02020603050405020304" pitchFamily="18" charset="0"/>
                <a:cs typeface="Times New Roman" panose="02020603050405020304" pitchFamily="18" charset="0"/>
              </a:rPr>
              <a:t>System is runned by The B</a:t>
            </a:r>
            <a:r>
              <a:rPr lang="en-SG" sz="3800" dirty="0" err="1">
                <a:latin typeface="Times New Roman" panose="02020603050405020304" pitchFamily="18" charset="0"/>
                <a:cs typeface="Times New Roman" panose="02020603050405020304" pitchFamily="18" charset="0"/>
              </a:rPr>
              <a:t>lockchain</a:t>
            </a:r>
            <a:r>
              <a:rPr lang="hr-HR" sz="3800" dirty="0">
                <a:latin typeface="Times New Roman" panose="02020603050405020304" pitchFamily="18" charset="0"/>
                <a:cs typeface="Times New Roman" panose="02020603050405020304" pitchFamily="18" charset="0"/>
              </a:rPr>
              <a:t> protocol</a:t>
            </a:r>
          </a:p>
          <a:p>
            <a:pPr algn="just"/>
            <a:r>
              <a:rPr lang="hr-HR" sz="3800" dirty="0">
                <a:latin typeface="Times New Roman" panose="02020603050405020304" pitchFamily="18" charset="0"/>
                <a:cs typeface="Times New Roman" panose="02020603050405020304" pitchFamily="18" charset="0"/>
              </a:rPr>
              <a:t>Bitcoin has several features that set it apart from fiat currencies:</a:t>
            </a:r>
          </a:p>
          <a:p>
            <a:pPr marL="0" indent="0">
              <a:buNone/>
            </a:pPr>
            <a:endParaRPr lang="hr-HR" dirty="0">
              <a:latin typeface="Times New Roman" panose="02020603050405020304" pitchFamily="18" charset="0"/>
              <a:cs typeface="Times New Roman" panose="02020603050405020304" pitchFamily="18" charset="0"/>
            </a:endParaRPr>
          </a:p>
          <a:p>
            <a:pPr marL="685800" lvl="1" indent="-342900">
              <a:buFont typeface="+mj-lt"/>
              <a:buAutoNum type="arabicPeriod"/>
            </a:pPr>
            <a:r>
              <a:rPr lang="hr-HR" dirty="0" err="1">
                <a:latin typeface="Times New Roman" panose="02020603050405020304" pitchFamily="18" charset="0"/>
                <a:cs typeface="Times New Roman" panose="02020603050405020304" pitchFamily="18" charset="0"/>
              </a:rPr>
              <a:t>It</a:t>
            </a:r>
            <a:r>
              <a:rPr lang="hr-HR" dirty="0">
                <a:latin typeface="Times New Roman" panose="02020603050405020304" pitchFamily="18" charset="0"/>
                <a:cs typeface="Times New Roman" panose="02020603050405020304" pitchFamily="18" charset="0"/>
              </a:rPr>
              <a:t> </a:t>
            </a:r>
            <a:r>
              <a:rPr lang="hr-HR" dirty="0" err="1">
                <a:latin typeface="Times New Roman" panose="02020603050405020304" pitchFamily="18" charset="0"/>
                <a:cs typeface="Times New Roman" panose="02020603050405020304" pitchFamily="18" charset="0"/>
              </a:rPr>
              <a:t>is</a:t>
            </a:r>
            <a:r>
              <a:rPr lang="hr-HR" dirty="0">
                <a:latin typeface="Times New Roman" panose="02020603050405020304" pitchFamily="18" charset="0"/>
                <a:cs typeface="Times New Roman" panose="02020603050405020304" pitchFamily="18" charset="0"/>
              </a:rPr>
              <a:t> </a:t>
            </a:r>
            <a:r>
              <a:rPr lang="hr-HR" dirty="0" err="1">
                <a:latin typeface="Times New Roman" panose="02020603050405020304" pitchFamily="18" charset="0"/>
                <a:cs typeface="Times New Roman" panose="02020603050405020304" pitchFamily="18" charset="0"/>
              </a:rPr>
              <a:t>decentralized</a:t>
            </a:r>
            <a:endParaRPr lang="hr-HR" dirty="0">
              <a:latin typeface="Times New Roman" panose="02020603050405020304" pitchFamily="18" charset="0"/>
              <a:cs typeface="Times New Roman" panose="02020603050405020304" pitchFamily="18" charset="0"/>
            </a:endParaRPr>
          </a:p>
          <a:p>
            <a:pPr marL="685800" lvl="1" indent="-342900">
              <a:buFont typeface="+mj-lt"/>
              <a:buAutoNum type="arabicPeriod"/>
            </a:pPr>
            <a:r>
              <a:rPr lang="hr-HR" dirty="0" err="1">
                <a:latin typeface="Times New Roman" panose="02020603050405020304" pitchFamily="18" charset="0"/>
                <a:cs typeface="Times New Roman" panose="02020603050405020304" pitchFamily="18" charset="0"/>
              </a:rPr>
              <a:t>It</a:t>
            </a:r>
            <a:r>
              <a:rPr lang="hr-HR" dirty="0">
                <a:latin typeface="Times New Roman" panose="02020603050405020304" pitchFamily="18" charset="0"/>
                <a:cs typeface="Times New Roman" panose="02020603050405020304" pitchFamily="18" charset="0"/>
              </a:rPr>
              <a:t> </a:t>
            </a:r>
            <a:r>
              <a:rPr lang="hr-HR" dirty="0" err="1">
                <a:latin typeface="Times New Roman" panose="02020603050405020304" pitchFamily="18" charset="0"/>
                <a:cs typeface="Times New Roman" panose="02020603050405020304" pitchFamily="18" charset="0"/>
              </a:rPr>
              <a:t>is</a:t>
            </a:r>
            <a:r>
              <a:rPr lang="hr-HR" dirty="0">
                <a:latin typeface="Times New Roman" panose="02020603050405020304" pitchFamily="18" charset="0"/>
                <a:cs typeface="Times New Roman" panose="02020603050405020304" pitchFamily="18" charset="0"/>
              </a:rPr>
              <a:t> </a:t>
            </a:r>
            <a:r>
              <a:rPr lang="hr-HR" dirty="0" err="1">
                <a:latin typeface="Times New Roman" panose="02020603050405020304" pitchFamily="18" charset="0"/>
                <a:cs typeface="Times New Roman" panose="02020603050405020304" pitchFamily="18" charset="0"/>
              </a:rPr>
              <a:t>easy</a:t>
            </a:r>
            <a:r>
              <a:rPr lang="hr-HR" dirty="0">
                <a:latin typeface="Times New Roman" panose="02020603050405020304" pitchFamily="18" charset="0"/>
                <a:cs typeface="Times New Roman" panose="02020603050405020304" pitchFamily="18" charset="0"/>
              </a:rPr>
              <a:t> to set </a:t>
            </a:r>
            <a:r>
              <a:rPr lang="hr-HR" dirty="0" err="1">
                <a:latin typeface="Times New Roman" panose="02020603050405020304" pitchFamily="18" charset="0"/>
                <a:cs typeface="Times New Roman" panose="02020603050405020304" pitchFamily="18" charset="0"/>
              </a:rPr>
              <a:t>up</a:t>
            </a:r>
            <a:r>
              <a:rPr lang="hr-HR" dirty="0">
                <a:latin typeface="Times New Roman" panose="02020603050405020304" pitchFamily="18" charset="0"/>
                <a:cs typeface="Times New Roman" panose="02020603050405020304" pitchFamily="18" charset="0"/>
              </a:rPr>
              <a:t> </a:t>
            </a:r>
            <a:r>
              <a:rPr lang="hr-HR" dirty="0" err="1">
                <a:latin typeface="Times New Roman" panose="02020603050405020304" pitchFamily="18" charset="0"/>
                <a:cs typeface="Times New Roman" panose="02020603050405020304" pitchFamily="18" charset="0"/>
              </a:rPr>
              <a:t>and</a:t>
            </a:r>
            <a:r>
              <a:rPr lang="hr-HR" dirty="0">
                <a:latin typeface="Times New Roman" panose="02020603050405020304" pitchFamily="18" charset="0"/>
                <a:cs typeface="Times New Roman" panose="02020603050405020304" pitchFamily="18" charset="0"/>
              </a:rPr>
              <a:t> </a:t>
            </a:r>
            <a:r>
              <a:rPr lang="hr-HR" dirty="0" err="1">
                <a:latin typeface="Times New Roman" panose="02020603050405020304" pitchFamily="18" charset="0"/>
                <a:cs typeface="Times New Roman" panose="02020603050405020304" pitchFamily="18" charset="0"/>
              </a:rPr>
              <a:t>it</a:t>
            </a:r>
            <a:r>
              <a:rPr lang="hr-HR" dirty="0">
                <a:latin typeface="Times New Roman" panose="02020603050405020304" pitchFamily="18" charset="0"/>
                <a:cs typeface="Times New Roman" panose="02020603050405020304" pitchFamily="18" charset="0"/>
              </a:rPr>
              <a:t> </a:t>
            </a:r>
            <a:r>
              <a:rPr lang="hr-HR" dirty="0" err="1">
                <a:latin typeface="Times New Roman" panose="02020603050405020304" pitchFamily="18" charset="0"/>
                <a:cs typeface="Times New Roman" panose="02020603050405020304" pitchFamily="18" charset="0"/>
              </a:rPr>
              <a:t>is</a:t>
            </a:r>
            <a:r>
              <a:rPr lang="hr-HR" dirty="0">
                <a:latin typeface="Times New Roman" panose="02020603050405020304" pitchFamily="18" charset="0"/>
                <a:cs typeface="Times New Roman" panose="02020603050405020304" pitchFamily="18" charset="0"/>
              </a:rPr>
              <a:t> </a:t>
            </a:r>
            <a:r>
              <a:rPr lang="hr-HR" dirty="0" err="1">
                <a:latin typeface="Times New Roman" panose="02020603050405020304" pitchFamily="18" charset="0"/>
                <a:cs typeface="Times New Roman" panose="02020603050405020304" pitchFamily="18" charset="0"/>
              </a:rPr>
              <a:t>fast</a:t>
            </a:r>
            <a:endParaRPr lang="hr-HR" dirty="0">
              <a:latin typeface="Times New Roman" panose="02020603050405020304" pitchFamily="18" charset="0"/>
              <a:cs typeface="Times New Roman" panose="02020603050405020304" pitchFamily="18" charset="0"/>
            </a:endParaRPr>
          </a:p>
          <a:p>
            <a:pPr marL="685800" lvl="1" indent="-342900">
              <a:buFont typeface="+mj-lt"/>
              <a:buAutoNum type="arabicPeriod"/>
            </a:pPr>
            <a:r>
              <a:rPr lang="hr-HR" dirty="0" err="1">
                <a:latin typeface="Times New Roman" panose="02020603050405020304" pitchFamily="18" charset="0"/>
                <a:cs typeface="Times New Roman" panose="02020603050405020304" pitchFamily="18" charset="0"/>
              </a:rPr>
              <a:t>It</a:t>
            </a:r>
            <a:r>
              <a:rPr lang="hr-HR" dirty="0">
                <a:latin typeface="Times New Roman" panose="02020603050405020304" pitchFamily="18" charset="0"/>
                <a:cs typeface="Times New Roman" panose="02020603050405020304" pitchFamily="18" charset="0"/>
              </a:rPr>
              <a:t> </a:t>
            </a:r>
            <a:r>
              <a:rPr lang="hr-HR" dirty="0" err="1">
                <a:latin typeface="Times New Roman" panose="02020603050405020304" pitchFamily="18" charset="0"/>
                <a:cs typeface="Times New Roman" panose="02020603050405020304" pitchFamily="18" charset="0"/>
              </a:rPr>
              <a:t>is</a:t>
            </a:r>
            <a:r>
              <a:rPr lang="hr-HR" dirty="0">
                <a:latin typeface="Times New Roman" panose="02020603050405020304" pitchFamily="18" charset="0"/>
                <a:cs typeface="Times New Roman" panose="02020603050405020304" pitchFamily="18" charset="0"/>
              </a:rPr>
              <a:t> </a:t>
            </a:r>
            <a:r>
              <a:rPr lang="hr-HR" dirty="0" err="1">
                <a:latin typeface="Times New Roman" panose="02020603050405020304" pitchFamily="18" charset="0"/>
                <a:cs typeface="Times New Roman" panose="02020603050405020304" pitchFamily="18" charset="0"/>
              </a:rPr>
              <a:t>anonymous</a:t>
            </a:r>
            <a:endParaRPr lang="hr-HR" dirty="0">
              <a:latin typeface="Times New Roman" panose="02020603050405020304" pitchFamily="18" charset="0"/>
              <a:cs typeface="Times New Roman" panose="02020603050405020304" pitchFamily="18" charset="0"/>
            </a:endParaRPr>
          </a:p>
          <a:p>
            <a:pPr marL="685800" lvl="1" indent="-342900">
              <a:buFont typeface="+mj-lt"/>
              <a:buAutoNum type="arabicPeriod"/>
            </a:pPr>
            <a:r>
              <a:rPr lang="hr-HR" dirty="0" err="1">
                <a:latin typeface="Times New Roman" panose="02020603050405020304" pitchFamily="18" charset="0"/>
                <a:cs typeface="Times New Roman" panose="02020603050405020304" pitchFamily="18" charset="0"/>
              </a:rPr>
              <a:t>It</a:t>
            </a:r>
            <a:r>
              <a:rPr lang="hr-HR" dirty="0">
                <a:latin typeface="Times New Roman" panose="02020603050405020304" pitchFamily="18" charset="0"/>
                <a:cs typeface="Times New Roman" panose="02020603050405020304" pitchFamily="18" charset="0"/>
              </a:rPr>
              <a:t> </a:t>
            </a:r>
            <a:r>
              <a:rPr lang="hr-HR" dirty="0" err="1">
                <a:latin typeface="Times New Roman" panose="02020603050405020304" pitchFamily="18" charset="0"/>
                <a:cs typeface="Times New Roman" panose="02020603050405020304" pitchFamily="18" charset="0"/>
              </a:rPr>
              <a:t>is</a:t>
            </a:r>
            <a:r>
              <a:rPr lang="hr-HR" dirty="0">
                <a:latin typeface="Times New Roman" panose="02020603050405020304" pitchFamily="18" charset="0"/>
                <a:cs typeface="Times New Roman" panose="02020603050405020304" pitchFamily="18" charset="0"/>
              </a:rPr>
              <a:t> </a:t>
            </a:r>
            <a:r>
              <a:rPr lang="hr-HR" dirty="0" err="1">
                <a:latin typeface="Times New Roman" panose="02020603050405020304" pitchFamily="18" charset="0"/>
                <a:cs typeface="Times New Roman" panose="02020603050405020304" pitchFamily="18" charset="0"/>
              </a:rPr>
              <a:t>completely</a:t>
            </a:r>
            <a:r>
              <a:rPr lang="hr-HR" dirty="0">
                <a:latin typeface="Times New Roman" panose="02020603050405020304" pitchFamily="18" charset="0"/>
                <a:cs typeface="Times New Roman" panose="02020603050405020304" pitchFamily="18" charset="0"/>
              </a:rPr>
              <a:t> transparent </a:t>
            </a:r>
          </a:p>
          <a:p>
            <a:pPr marL="685800" lvl="1" indent="-342900">
              <a:buFont typeface="+mj-lt"/>
              <a:buAutoNum type="arabicPeriod"/>
            </a:pPr>
            <a:r>
              <a:rPr lang="hr-HR" dirty="0" err="1">
                <a:latin typeface="Times New Roman" panose="02020603050405020304" pitchFamily="18" charset="0"/>
                <a:cs typeface="Times New Roman" panose="02020603050405020304" pitchFamily="18" charset="0"/>
              </a:rPr>
              <a:t>Transaction</a:t>
            </a:r>
            <a:r>
              <a:rPr lang="hr-HR" dirty="0">
                <a:latin typeface="Times New Roman" panose="02020603050405020304" pitchFamily="18" charset="0"/>
                <a:cs typeface="Times New Roman" panose="02020603050405020304" pitchFamily="18" charset="0"/>
              </a:rPr>
              <a:t> </a:t>
            </a:r>
            <a:r>
              <a:rPr lang="hr-HR" dirty="0" err="1">
                <a:latin typeface="Times New Roman" panose="02020603050405020304" pitchFamily="18" charset="0"/>
                <a:cs typeface="Times New Roman" panose="02020603050405020304" pitchFamily="18" charset="0"/>
              </a:rPr>
              <a:t>fees</a:t>
            </a:r>
            <a:r>
              <a:rPr lang="hr-HR" dirty="0">
                <a:latin typeface="Times New Roman" panose="02020603050405020304" pitchFamily="18" charset="0"/>
                <a:cs typeface="Times New Roman" panose="02020603050405020304" pitchFamily="18" charset="0"/>
              </a:rPr>
              <a:t> are </a:t>
            </a:r>
            <a:r>
              <a:rPr lang="hr-HR" dirty="0" err="1">
                <a:latin typeface="Times New Roman" panose="02020603050405020304" pitchFamily="18" charset="0"/>
                <a:cs typeface="Times New Roman" panose="02020603050405020304" pitchFamily="18" charset="0"/>
              </a:rPr>
              <a:t>miniscule</a:t>
            </a:r>
            <a:endParaRPr lang="hr-HR" dirty="0">
              <a:latin typeface="Times New Roman" panose="02020603050405020304" pitchFamily="18" charset="0"/>
              <a:cs typeface="Times New Roman" panose="02020603050405020304" pitchFamily="18" charset="0"/>
            </a:endParaRPr>
          </a:p>
          <a:p>
            <a:pPr marL="685800" lvl="1" indent="-342900">
              <a:buFont typeface="+mj-lt"/>
              <a:buAutoNum type="arabicPeriod"/>
            </a:pPr>
            <a:r>
              <a:rPr lang="hr-HR" dirty="0" err="1">
                <a:latin typeface="Times New Roman" panose="02020603050405020304" pitchFamily="18" charset="0"/>
                <a:cs typeface="Times New Roman" panose="02020603050405020304" pitchFamily="18" charset="0"/>
              </a:rPr>
              <a:t>Transactions</a:t>
            </a:r>
            <a:r>
              <a:rPr lang="hr-HR" dirty="0">
                <a:latin typeface="Times New Roman" panose="02020603050405020304" pitchFamily="18" charset="0"/>
                <a:cs typeface="Times New Roman" panose="02020603050405020304" pitchFamily="18" charset="0"/>
              </a:rPr>
              <a:t> are </a:t>
            </a:r>
            <a:r>
              <a:rPr lang="hr-HR" dirty="0" err="1">
                <a:latin typeface="Times New Roman" panose="02020603050405020304" pitchFamily="18" charset="0"/>
                <a:cs typeface="Times New Roman" panose="02020603050405020304" pitchFamily="18" charset="0"/>
              </a:rPr>
              <a:t>irreversible</a:t>
            </a:r>
            <a:endParaRPr lang="hr-HR" dirty="0">
              <a:latin typeface="Times New Roman" panose="02020603050405020304" pitchFamily="18" charset="0"/>
              <a:cs typeface="Times New Roman" panose="02020603050405020304" pitchFamily="18" charset="0"/>
            </a:endParaRPr>
          </a:p>
          <a:p>
            <a:endParaRPr lang="hr-HR" dirty="0"/>
          </a:p>
        </p:txBody>
      </p:sp>
      <p:sp>
        <p:nvSpPr>
          <p:cNvPr id="5" name="Slide Number Placeholder 4"/>
          <p:cNvSpPr>
            <a:spLocks noGrp="1"/>
          </p:cNvSpPr>
          <p:nvPr>
            <p:ph type="sldNum" sz="quarter" idx="12"/>
          </p:nvPr>
        </p:nvSpPr>
        <p:spPr/>
        <p:txBody>
          <a:bodyPr/>
          <a:lstStyle/>
          <a:p>
            <a:fld id="{5E64A769-BC8D-419E-8CE7-7D37458A25DB}" type="slidenum">
              <a:rPr lang="hr-HR" smtClean="0"/>
              <a:t>73</a:t>
            </a:fld>
            <a:endParaRPr lang="hr-HR"/>
          </a:p>
        </p:txBody>
      </p:sp>
      <p:sp>
        <p:nvSpPr>
          <p:cNvPr id="6" name="Title 1"/>
          <p:cNvSpPr>
            <a:spLocks noGrp="1"/>
          </p:cNvSpPr>
          <p:nvPr>
            <p:ph type="title"/>
          </p:nvPr>
        </p:nvSpPr>
        <p:spPr>
          <a:xfrm>
            <a:off x="1254211" y="1082706"/>
            <a:ext cx="5568493" cy="614804"/>
          </a:xfrm>
        </p:spPr>
        <p:txBody>
          <a:bodyPr>
            <a:normAutofit fontScale="90000"/>
          </a:bodyPr>
          <a:lstStyle/>
          <a:p>
            <a:pPr algn="ctr"/>
            <a:r>
              <a:rPr lang="hr-HR" b="1" dirty="0" err="1">
                <a:latin typeface="Times New Roman" panose="02020603050405020304" pitchFamily="18" charset="0"/>
                <a:cs typeface="Times New Roman" panose="02020603050405020304" pitchFamily="18" charset="0"/>
              </a:rPr>
              <a:t>What</a:t>
            </a:r>
            <a:r>
              <a:rPr lang="hr-HR" b="1" dirty="0">
                <a:latin typeface="Times New Roman" panose="02020603050405020304" pitchFamily="18" charset="0"/>
                <a:cs typeface="Times New Roman" panose="02020603050405020304" pitchFamily="18" charset="0"/>
              </a:rPr>
              <a:t> </a:t>
            </a:r>
            <a:r>
              <a:rPr lang="hr-HR" b="1" dirty="0" err="1">
                <a:latin typeface="Times New Roman" panose="02020603050405020304" pitchFamily="18" charset="0"/>
                <a:cs typeface="Times New Roman" panose="02020603050405020304" pitchFamily="18" charset="0"/>
              </a:rPr>
              <a:t>is</a:t>
            </a:r>
            <a:r>
              <a:rPr lang="hr-HR" b="1" dirty="0">
                <a:latin typeface="Times New Roman" panose="02020603050405020304" pitchFamily="18" charset="0"/>
                <a:cs typeface="Times New Roman" panose="02020603050405020304" pitchFamily="18" charset="0"/>
              </a:rPr>
              <a:t> </a:t>
            </a:r>
            <a:r>
              <a:rPr lang="hr-HR" b="1" dirty="0" err="1">
                <a:latin typeface="Times New Roman" panose="02020603050405020304" pitchFamily="18" charset="0"/>
                <a:cs typeface="Times New Roman" panose="02020603050405020304" pitchFamily="18" charset="0"/>
              </a:rPr>
              <a:t>it</a:t>
            </a:r>
            <a:r>
              <a:rPr lang="hr-HR" b="1" dirty="0">
                <a:latin typeface="Times New Roman" panose="02020603050405020304" pitchFamily="18" charset="0"/>
                <a:cs typeface="Times New Roman" panose="02020603050405020304" pitchFamily="18" charset="0"/>
              </a:rPr>
              <a:t> </a:t>
            </a:r>
            <a:r>
              <a:rPr lang="hr-HR" b="1" dirty="0" err="1">
                <a:latin typeface="Times New Roman" panose="02020603050405020304" pitchFamily="18" charset="0"/>
                <a:cs typeface="Times New Roman" panose="02020603050405020304" pitchFamily="18" charset="0"/>
              </a:rPr>
              <a:t>based</a:t>
            </a:r>
            <a:r>
              <a:rPr lang="hr-HR" b="1" dirty="0">
                <a:latin typeface="Times New Roman" panose="02020603050405020304" pitchFamily="18" charset="0"/>
                <a:cs typeface="Times New Roman" panose="02020603050405020304" pitchFamily="18" charset="0"/>
              </a:rPr>
              <a:t> on?</a:t>
            </a:r>
            <a:r>
              <a:rPr lang="hr-HR" dirty="0">
                <a:latin typeface="Times New Roman" panose="02020603050405020304" pitchFamily="18" charset="0"/>
                <a:cs typeface="Times New Roman" panose="02020603050405020304" pitchFamily="18" charset="0"/>
              </a:rPr>
              <a:t/>
            </a:r>
            <a:br>
              <a:rPr lang="hr-HR" dirty="0">
                <a:latin typeface="Times New Roman" panose="02020603050405020304" pitchFamily="18" charset="0"/>
                <a:cs typeface="Times New Roman" panose="02020603050405020304" pitchFamily="18" charset="0"/>
              </a:rPr>
            </a:br>
            <a:r>
              <a:rPr lang="hr-HR" sz="2700" dirty="0">
                <a:latin typeface="Times New Roman" panose="02020603050405020304" pitchFamily="18" charset="0"/>
                <a:cs typeface="Times New Roman" panose="02020603050405020304" pitchFamily="18" charset="0"/>
              </a:rPr>
              <a:t>(coindesk.com)</a:t>
            </a:r>
            <a:endParaRPr lang="hr-HR"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43543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75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3">
                                            <p:txEl>
                                              <p:pRg st="7" end="7"/>
                                            </p:txEl>
                                          </p:spTgt>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6"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40647" y="2164684"/>
            <a:ext cx="7886700" cy="4191665"/>
          </a:xfrm>
        </p:spPr>
        <p:txBody>
          <a:bodyPr>
            <a:normAutofit fontScale="85000" lnSpcReduction="20000"/>
          </a:bodyPr>
          <a:lstStyle/>
          <a:p>
            <a:pPr algn="just"/>
            <a:r>
              <a:rPr lang="hr-HR" dirty="0">
                <a:latin typeface="Times New Roman" panose="02020603050405020304" pitchFamily="18" charset="0"/>
                <a:cs typeface="Times New Roman" panose="02020603050405020304" pitchFamily="18" charset="0"/>
              </a:rPr>
              <a:t>Base for the B</a:t>
            </a:r>
            <a:r>
              <a:rPr lang="en-SG" dirty="0" err="1">
                <a:latin typeface="Times New Roman" panose="02020603050405020304" pitchFamily="18" charset="0"/>
                <a:cs typeface="Times New Roman" panose="02020603050405020304" pitchFamily="18" charset="0"/>
              </a:rPr>
              <a:t>lockchain</a:t>
            </a:r>
            <a:r>
              <a:rPr lang="hr-HR" dirty="0">
                <a:latin typeface="Times New Roman" panose="02020603050405020304" pitchFamily="18" charset="0"/>
                <a:cs typeface="Times New Roman" panose="02020603050405020304" pitchFamily="18" charset="0"/>
              </a:rPr>
              <a:t> protocol is a peer-to-peer                                                    system which means that there is no need for                                                  a third party. </a:t>
            </a:r>
          </a:p>
          <a:p>
            <a:pPr algn="just"/>
            <a:r>
              <a:rPr lang="hr-HR" dirty="0" err="1">
                <a:latin typeface="Times New Roman" panose="02020603050405020304" pitchFamily="18" charset="0"/>
                <a:cs typeface="Times New Roman" panose="02020603050405020304" pitchFamily="18" charset="0"/>
              </a:rPr>
              <a:t>Therefore</a:t>
            </a:r>
            <a:r>
              <a:rPr lang="hr-HR" dirty="0">
                <a:latin typeface="Times New Roman" panose="02020603050405020304" pitchFamily="18" charset="0"/>
                <a:cs typeface="Times New Roman" panose="02020603050405020304" pitchFamily="18" charset="0"/>
              </a:rPr>
              <a:t>, </a:t>
            </a:r>
            <a:r>
              <a:rPr lang="hr-HR" dirty="0" err="1">
                <a:latin typeface="Times New Roman" panose="02020603050405020304" pitchFamily="18" charset="0"/>
                <a:cs typeface="Times New Roman" panose="02020603050405020304" pitchFamily="18" charset="0"/>
              </a:rPr>
              <a:t>in</a:t>
            </a:r>
            <a:r>
              <a:rPr lang="hr-HR" dirty="0">
                <a:latin typeface="Times New Roman" panose="02020603050405020304" pitchFamily="18" charset="0"/>
                <a:cs typeface="Times New Roman" panose="02020603050405020304" pitchFamily="18" charset="0"/>
              </a:rPr>
              <a:t> </a:t>
            </a:r>
            <a:r>
              <a:rPr lang="hr-HR" dirty="0" err="1">
                <a:latin typeface="Times New Roman" panose="02020603050405020304" pitchFamily="18" charset="0"/>
                <a:cs typeface="Times New Roman" panose="02020603050405020304" pitchFamily="18" charset="0"/>
              </a:rPr>
              <a:t>theory</a:t>
            </a:r>
            <a:r>
              <a:rPr lang="hr-HR" dirty="0">
                <a:latin typeface="Times New Roman" panose="02020603050405020304" pitchFamily="18" charset="0"/>
                <a:cs typeface="Times New Roman" panose="02020603050405020304" pitchFamily="18" charset="0"/>
              </a:rPr>
              <a:t>, </a:t>
            </a:r>
            <a:r>
              <a:rPr lang="hr-HR" dirty="0" err="1">
                <a:latin typeface="Times New Roman" panose="02020603050405020304" pitchFamily="18" charset="0"/>
                <a:cs typeface="Times New Roman" panose="02020603050405020304" pitchFamily="18" charset="0"/>
              </a:rPr>
              <a:t>bitcoin</a:t>
            </a:r>
            <a:r>
              <a:rPr lang="hr-HR" dirty="0">
                <a:latin typeface="Times New Roman" panose="02020603050405020304" pitchFamily="18" charset="0"/>
                <a:cs typeface="Times New Roman" panose="02020603050405020304" pitchFamily="18" charset="0"/>
              </a:rPr>
              <a:t> network </a:t>
            </a:r>
            <a:r>
              <a:rPr lang="hr-HR" dirty="0" err="1">
                <a:latin typeface="Times New Roman" panose="02020603050405020304" pitchFamily="18" charset="0"/>
                <a:cs typeface="Times New Roman" panose="02020603050405020304" pitchFamily="18" charset="0"/>
              </a:rPr>
              <a:t>is</a:t>
            </a:r>
            <a:r>
              <a:rPr lang="hr-HR" dirty="0">
                <a:latin typeface="Times New Roman" panose="02020603050405020304" pitchFamily="18" charset="0"/>
                <a:cs typeface="Times New Roman" panose="02020603050405020304" pitchFamily="18" charset="0"/>
              </a:rPr>
              <a:t> </a:t>
            </a:r>
            <a:r>
              <a:rPr lang="hr-HR" dirty="0" err="1">
                <a:latin typeface="Times New Roman" panose="02020603050405020304" pitchFamily="18" charset="0"/>
                <a:cs typeface="Times New Roman" panose="02020603050405020304" pitchFamily="18" charset="0"/>
              </a:rPr>
              <a:t>not</a:t>
            </a:r>
            <a:r>
              <a:rPr lang="hr-HR" dirty="0">
                <a:latin typeface="Times New Roman" panose="02020603050405020304" pitchFamily="18" charset="0"/>
                <a:cs typeface="Times New Roman" panose="02020603050405020304" pitchFamily="18" charset="0"/>
              </a:rPr>
              <a:t> </a:t>
            </a:r>
            <a:r>
              <a:rPr lang="hr-HR" dirty="0" err="1">
                <a:latin typeface="Times New Roman" panose="02020603050405020304" pitchFamily="18" charset="0"/>
                <a:cs typeface="Times New Roman" panose="02020603050405020304" pitchFamily="18" charset="0"/>
              </a:rPr>
              <a:t>controled</a:t>
            </a:r>
            <a:r>
              <a:rPr lang="hr-HR" dirty="0">
                <a:latin typeface="Times New Roman" panose="02020603050405020304" pitchFamily="18" charset="0"/>
                <a:cs typeface="Times New Roman" panose="02020603050405020304" pitchFamily="18" charset="0"/>
              </a:rPr>
              <a:t> </a:t>
            </a:r>
            <a:r>
              <a:rPr lang="hr-HR" dirty="0" err="1">
                <a:latin typeface="Times New Roman" panose="02020603050405020304" pitchFamily="18" charset="0"/>
                <a:cs typeface="Times New Roman" panose="02020603050405020304" pitchFamily="18" charset="0"/>
              </a:rPr>
              <a:t>by</a:t>
            </a:r>
            <a:r>
              <a:rPr lang="hr-HR" dirty="0">
                <a:latin typeface="Times New Roman" panose="02020603050405020304" pitchFamily="18" charset="0"/>
                <a:cs typeface="Times New Roman" panose="02020603050405020304" pitchFamily="18" charset="0"/>
              </a:rPr>
              <a:t> </a:t>
            </a:r>
            <a:r>
              <a:rPr lang="hr-HR" dirty="0" err="1">
                <a:latin typeface="Times New Roman" panose="02020603050405020304" pitchFamily="18" charset="0"/>
                <a:cs typeface="Times New Roman" panose="02020603050405020304" pitchFamily="18" charset="0"/>
              </a:rPr>
              <a:t>central</a:t>
            </a:r>
            <a:r>
              <a:rPr lang="hr-HR" dirty="0">
                <a:latin typeface="Times New Roman" panose="02020603050405020304" pitchFamily="18" charset="0"/>
                <a:cs typeface="Times New Roman" panose="02020603050405020304" pitchFamily="18" charset="0"/>
              </a:rPr>
              <a:t> </a:t>
            </a:r>
            <a:r>
              <a:rPr lang="hr-HR" dirty="0" err="1">
                <a:latin typeface="Times New Roman" panose="02020603050405020304" pitchFamily="18" charset="0"/>
                <a:cs typeface="Times New Roman" panose="02020603050405020304" pitchFamily="18" charset="0"/>
              </a:rPr>
              <a:t>authority</a:t>
            </a:r>
            <a:r>
              <a:rPr lang="hr-HR" dirty="0">
                <a:latin typeface="Times New Roman" panose="02020603050405020304" pitchFamily="18" charset="0"/>
                <a:cs typeface="Times New Roman" panose="02020603050405020304" pitchFamily="18" charset="0"/>
              </a:rPr>
              <a:t> (</a:t>
            </a:r>
            <a:r>
              <a:rPr lang="hr-HR" dirty="0" err="1">
                <a:latin typeface="Times New Roman" panose="02020603050405020304" pitchFamily="18" charset="0"/>
                <a:cs typeface="Times New Roman" panose="02020603050405020304" pitchFamily="18" charset="0"/>
              </a:rPr>
              <a:t>fully</a:t>
            </a:r>
            <a:r>
              <a:rPr lang="hr-HR" dirty="0">
                <a:latin typeface="Times New Roman" panose="02020603050405020304" pitchFamily="18" charset="0"/>
                <a:cs typeface="Times New Roman" panose="02020603050405020304" pitchFamily="18" charset="0"/>
              </a:rPr>
              <a:t> </a:t>
            </a:r>
            <a:r>
              <a:rPr lang="hr-HR" dirty="0" err="1">
                <a:latin typeface="Times New Roman" panose="02020603050405020304" pitchFamily="18" charset="0"/>
                <a:cs typeface="Times New Roman" panose="02020603050405020304" pitchFamily="18" charset="0"/>
              </a:rPr>
              <a:t>decentralized</a:t>
            </a:r>
            <a:r>
              <a:rPr lang="hr-HR" dirty="0">
                <a:latin typeface="Times New Roman" panose="02020603050405020304" pitchFamily="18" charset="0"/>
                <a:cs typeface="Times New Roman" panose="02020603050405020304" pitchFamily="18" charset="0"/>
              </a:rPr>
              <a:t> </a:t>
            </a:r>
            <a:r>
              <a:rPr lang="hr-HR" dirty="0" err="1">
                <a:latin typeface="Times New Roman" panose="02020603050405020304" pitchFamily="18" charset="0"/>
                <a:cs typeface="Times New Roman" panose="02020603050405020304" pitchFamily="18" charset="0"/>
              </a:rPr>
              <a:t>monetary</a:t>
            </a:r>
            <a:r>
              <a:rPr lang="hr-HR" dirty="0">
                <a:latin typeface="Times New Roman" panose="02020603050405020304" pitchFamily="18" charset="0"/>
                <a:cs typeface="Times New Roman" panose="02020603050405020304" pitchFamily="18" charset="0"/>
              </a:rPr>
              <a:t> system).</a:t>
            </a:r>
          </a:p>
          <a:p>
            <a:pPr algn="just"/>
            <a:r>
              <a:rPr lang="hr-HR" dirty="0" err="1">
                <a:latin typeface="Times New Roman" panose="02020603050405020304" pitchFamily="18" charset="0"/>
                <a:cs typeface="Times New Roman" panose="02020603050405020304" pitchFamily="18" charset="0"/>
              </a:rPr>
              <a:t>Bitcoins</a:t>
            </a:r>
            <a:r>
              <a:rPr lang="hr-HR" dirty="0">
                <a:latin typeface="Times New Roman" panose="02020603050405020304" pitchFamily="18" charset="0"/>
                <a:cs typeface="Times New Roman" panose="02020603050405020304" pitchFamily="18" charset="0"/>
              </a:rPr>
              <a:t> are </a:t>
            </a:r>
            <a:r>
              <a:rPr lang="hr-HR" dirty="0" err="1">
                <a:latin typeface="Times New Roman" panose="02020603050405020304" pitchFamily="18" charset="0"/>
                <a:cs typeface="Times New Roman" panose="02020603050405020304" pitchFamily="18" charset="0"/>
              </a:rPr>
              <a:t>being</a:t>
            </a:r>
            <a:r>
              <a:rPr lang="hr-HR" dirty="0">
                <a:latin typeface="Times New Roman" panose="02020603050405020304" pitchFamily="18" charset="0"/>
                <a:cs typeface="Times New Roman" panose="02020603050405020304" pitchFamily="18" charset="0"/>
              </a:rPr>
              <a:t> </a:t>
            </a:r>
            <a:r>
              <a:rPr lang="hr-HR" dirty="0" err="1">
                <a:latin typeface="Times New Roman" panose="02020603050405020304" pitchFamily="18" charset="0"/>
                <a:cs typeface="Times New Roman" panose="02020603050405020304" pitchFamily="18" charset="0"/>
              </a:rPr>
              <a:t>created</a:t>
            </a:r>
            <a:r>
              <a:rPr lang="hr-HR" dirty="0">
                <a:latin typeface="Times New Roman" panose="02020603050405020304" pitchFamily="18" charset="0"/>
                <a:cs typeface="Times New Roman" panose="02020603050405020304" pitchFamily="18" charset="0"/>
              </a:rPr>
              <a:t> </a:t>
            </a:r>
            <a:r>
              <a:rPr lang="hr-HR" dirty="0" err="1">
                <a:latin typeface="Times New Roman" panose="02020603050405020304" pitchFamily="18" charset="0"/>
                <a:cs typeface="Times New Roman" panose="02020603050405020304" pitchFamily="18" charset="0"/>
              </a:rPr>
              <a:t>by</a:t>
            </a:r>
            <a:r>
              <a:rPr lang="hr-HR" dirty="0">
                <a:latin typeface="Times New Roman" panose="02020603050405020304" pitchFamily="18" charset="0"/>
                <a:cs typeface="Times New Roman" panose="02020603050405020304" pitchFamily="18" charset="0"/>
              </a:rPr>
              <a:t> a </a:t>
            </a:r>
            <a:r>
              <a:rPr lang="hr-HR" dirty="0" err="1">
                <a:latin typeface="Times New Roman" panose="02020603050405020304" pitchFamily="18" charset="0"/>
                <a:cs typeface="Times New Roman" panose="02020603050405020304" pitchFamily="18" charset="0"/>
              </a:rPr>
              <a:t>community</a:t>
            </a:r>
            <a:r>
              <a:rPr lang="hr-HR" dirty="0">
                <a:latin typeface="Times New Roman" panose="02020603050405020304" pitchFamily="18" charset="0"/>
                <a:cs typeface="Times New Roman" panose="02020603050405020304" pitchFamily="18" charset="0"/>
              </a:rPr>
              <a:t> </a:t>
            </a:r>
            <a:r>
              <a:rPr lang="hr-HR" dirty="0" err="1">
                <a:latin typeface="Times New Roman" panose="02020603050405020304" pitchFamily="18" charset="0"/>
                <a:cs typeface="Times New Roman" panose="02020603050405020304" pitchFamily="18" charset="0"/>
              </a:rPr>
              <a:t>of</a:t>
            </a:r>
            <a:r>
              <a:rPr lang="hr-HR" dirty="0">
                <a:latin typeface="Times New Roman" panose="02020603050405020304" pitchFamily="18" charset="0"/>
                <a:cs typeface="Times New Roman" panose="02020603050405020304" pitchFamily="18" charset="0"/>
              </a:rPr>
              <a:t> </a:t>
            </a:r>
            <a:r>
              <a:rPr lang="hr-HR" dirty="0" err="1">
                <a:latin typeface="Times New Roman" panose="02020603050405020304" pitchFamily="18" charset="0"/>
                <a:cs typeface="Times New Roman" panose="02020603050405020304" pitchFamily="18" charset="0"/>
              </a:rPr>
              <a:t>people</a:t>
            </a:r>
            <a:r>
              <a:rPr lang="hr-HR" dirty="0">
                <a:latin typeface="Times New Roman" panose="02020603050405020304" pitchFamily="18" charset="0"/>
                <a:cs typeface="Times New Roman" panose="02020603050405020304" pitchFamily="18" charset="0"/>
              </a:rPr>
              <a:t> </a:t>
            </a:r>
            <a:r>
              <a:rPr lang="hr-HR" dirty="0" err="1">
                <a:latin typeface="Times New Roman" panose="02020603050405020304" pitchFamily="18" charset="0"/>
                <a:cs typeface="Times New Roman" panose="02020603050405020304" pitchFamily="18" charset="0"/>
              </a:rPr>
              <a:t>that</a:t>
            </a:r>
            <a:r>
              <a:rPr lang="hr-HR" dirty="0">
                <a:latin typeface="Times New Roman" panose="02020603050405020304" pitchFamily="18" charset="0"/>
                <a:cs typeface="Times New Roman" panose="02020603050405020304" pitchFamily="18" charset="0"/>
              </a:rPr>
              <a:t> </a:t>
            </a:r>
            <a:r>
              <a:rPr lang="hr-HR" dirty="0" err="1">
                <a:latin typeface="Times New Roman" panose="02020603050405020304" pitchFamily="18" charset="0"/>
                <a:cs typeface="Times New Roman" panose="02020603050405020304" pitchFamily="18" charset="0"/>
              </a:rPr>
              <a:t>anyone</a:t>
            </a:r>
            <a:r>
              <a:rPr lang="hr-HR" dirty="0">
                <a:latin typeface="Times New Roman" panose="02020603050405020304" pitchFamily="18" charset="0"/>
                <a:cs typeface="Times New Roman" panose="02020603050405020304" pitchFamily="18" charset="0"/>
              </a:rPr>
              <a:t> </a:t>
            </a:r>
            <a:r>
              <a:rPr lang="hr-HR" dirty="0" err="1">
                <a:latin typeface="Times New Roman" panose="02020603050405020304" pitchFamily="18" charset="0"/>
                <a:cs typeface="Times New Roman" panose="02020603050405020304" pitchFamily="18" charset="0"/>
              </a:rPr>
              <a:t>can</a:t>
            </a:r>
            <a:r>
              <a:rPr lang="hr-HR" dirty="0">
                <a:latin typeface="Times New Roman" panose="02020603050405020304" pitchFamily="18" charset="0"/>
                <a:cs typeface="Times New Roman" panose="02020603050405020304" pitchFamily="18" charset="0"/>
              </a:rPr>
              <a:t> </a:t>
            </a:r>
            <a:r>
              <a:rPr lang="hr-HR" dirty="0" err="1">
                <a:latin typeface="Times New Roman" panose="02020603050405020304" pitchFamily="18" charset="0"/>
                <a:cs typeface="Times New Roman" panose="02020603050405020304" pitchFamily="18" charset="0"/>
              </a:rPr>
              <a:t>join</a:t>
            </a:r>
            <a:r>
              <a:rPr lang="hr-HR" dirty="0">
                <a:latin typeface="Times New Roman" panose="02020603050405020304" pitchFamily="18" charset="0"/>
                <a:cs typeface="Times New Roman" panose="02020603050405020304" pitchFamily="18" charset="0"/>
              </a:rPr>
              <a:t>. </a:t>
            </a:r>
          </a:p>
          <a:p>
            <a:pPr algn="just"/>
            <a:r>
              <a:rPr lang="hr-HR" dirty="0">
                <a:latin typeface="Times New Roman" panose="02020603050405020304" pitchFamily="18" charset="0"/>
                <a:cs typeface="Times New Roman" panose="02020603050405020304" pitchFamily="18" charset="0"/>
              </a:rPr>
              <a:t>In </a:t>
            </a:r>
            <a:r>
              <a:rPr lang="hr-HR" dirty="0" err="1">
                <a:latin typeface="Times New Roman" panose="02020603050405020304" pitchFamily="18" charset="0"/>
                <a:cs typeface="Times New Roman" panose="02020603050405020304" pitchFamily="18" charset="0"/>
              </a:rPr>
              <a:t>theory</a:t>
            </a:r>
            <a:r>
              <a:rPr lang="hr-HR" dirty="0">
                <a:latin typeface="Times New Roman" panose="02020603050405020304" pitchFamily="18" charset="0"/>
                <a:cs typeface="Times New Roman" panose="02020603050405020304" pitchFamily="18" charset="0"/>
              </a:rPr>
              <a:t>, </a:t>
            </a:r>
            <a:r>
              <a:rPr lang="hr-HR" dirty="0" err="1">
                <a:latin typeface="Times New Roman" panose="02020603050405020304" pitchFamily="18" charset="0"/>
                <a:cs typeface="Times New Roman" panose="02020603050405020304" pitchFamily="18" charset="0"/>
              </a:rPr>
              <a:t>there</a:t>
            </a:r>
            <a:r>
              <a:rPr lang="hr-HR" dirty="0">
                <a:latin typeface="Times New Roman" panose="02020603050405020304" pitchFamily="18" charset="0"/>
                <a:cs typeface="Times New Roman" panose="02020603050405020304" pitchFamily="18" charset="0"/>
              </a:rPr>
              <a:t> </a:t>
            </a:r>
            <a:r>
              <a:rPr lang="hr-HR" dirty="0" err="1">
                <a:latin typeface="Times New Roman" panose="02020603050405020304" pitchFamily="18" charset="0"/>
                <a:cs typeface="Times New Roman" panose="02020603050405020304" pitchFamily="18" charset="0"/>
              </a:rPr>
              <a:t>is</a:t>
            </a:r>
            <a:r>
              <a:rPr lang="hr-HR" dirty="0">
                <a:latin typeface="Times New Roman" panose="02020603050405020304" pitchFamily="18" charset="0"/>
                <a:cs typeface="Times New Roman" panose="02020603050405020304" pitchFamily="18" charset="0"/>
              </a:rPr>
              <a:t> no </a:t>
            </a:r>
            <a:r>
              <a:rPr lang="hr-HR" dirty="0" err="1">
                <a:latin typeface="Times New Roman" panose="02020603050405020304" pitchFamily="18" charset="0"/>
                <a:cs typeface="Times New Roman" panose="02020603050405020304" pitchFamily="18" charset="0"/>
              </a:rPr>
              <a:t>authority</a:t>
            </a:r>
            <a:r>
              <a:rPr lang="hr-HR" dirty="0">
                <a:latin typeface="Times New Roman" panose="02020603050405020304" pitchFamily="18" charset="0"/>
                <a:cs typeface="Times New Roman" panose="02020603050405020304" pitchFamily="18" charset="0"/>
              </a:rPr>
              <a:t> (</a:t>
            </a:r>
            <a:r>
              <a:rPr lang="hr-HR" dirty="0" err="1">
                <a:latin typeface="Times New Roman" panose="02020603050405020304" pitchFamily="18" charset="0"/>
                <a:cs typeface="Times New Roman" panose="02020603050405020304" pitchFamily="18" charset="0"/>
              </a:rPr>
              <a:t>financial</a:t>
            </a:r>
            <a:r>
              <a:rPr lang="hr-HR" dirty="0">
                <a:latin typeface="Times New Roman" panose="02020603050405020304" pitchFamily="18" charset="0"/>
                <a:cs typeface="Times New Roman" panose="02020603050405020304" pitchFamily="18" charset="0"/>
              </a:rPr>
              <a:t> </a:t>
            </a:r>
            <a:r>
              <a:rPr lang="hr-HR" dirty="0" err="1">
                <a:latin typeface="Times New Roman" panose="02020603050405020304" pitchFamily="18" charset="0"/>
                <a:cs typeface="Times New Roman" panose="02020603050405020304" pitchFamily="18" charset="0"/>
              </a:rPr>
              <a:t>institution</a:t>
            </a:r>
            <a:r>
              <a:rPr lang="hr-HR" dirty="0">
                <a:latin typeface="Times New Roman" panose="02020603050405020304" pitchFamily="18" charset="0"/>
                <a:cs typeface="Times New Roman" panose="02020603050405020304" pitchFamily="18" charset="0"/>
              </a:rPr>
              <a:t>) </a:t>
            </a:r>
            <a:r>
              <a:rPr lang="hr-HR" dirty="0" err="1">
                <a:latin typeface="Times New Roman" panose="02020603050405020304" pitchFamily="18" charset="0"/>
                <a:cs typeface="Times New Roman" panose="02020603050405020304" pitchFamily="18" charset="0"/>
              </a:rPr>
              <a:t>which</a:t>
            </a:r>
            <a:r>
              <a:rPr lang="hr-HR" dirty="0">
                <a:latin typeface="Times New Roman" panose="02020603050405020304" pitchFamily="18" charset="0"/>
                <a:cs typeface="Times New Roman" panose="02020603050405020304" pitchFamily="18" charset="0"/>
              </a:rPr>
              <a:t> </a:t>
            </a:r>
            <a:r>
              <a:rPr lang="hr-HR" dirty="0" err="1">
                <a:latin typeface="Times New Roman" panose="02020603050405020304" pitchFamily="18" charset="0"/>
                <a:cs typeface="Times New Roman" panose="02020603050405020304" pitchFamily="18" charset="0"/>
              </a:rPr>
              <a:t>can</a:t>
            </a:r>
            <a:r>
              <a:rPr lang="hr-HR" dirty="0">
                <a:latin typeface="Times New Roman" panose="02020603050405020304" pitchFamily="18" charset="0"/>
                <a:cs typeface="Times New Roman" panose="02020603050405020304" pitchFamily="18" charset="0"/>
              </a:rPr>
              <a:t> </a:t>
            </a:r>
            <a:r>
              <a:rPr lang="hr-HR" dirty="0" err="1">
                <a:latin typeface="Times New Roman" panose="02020603050405020304" pitchFamily="18" charset="0"/>
                <a:cs typeface="Times New Roman" panose="02020603050405020304" pitchFamily="18" charset="0"/>
              </a:rPr>
              <a:t>tinker</a:t>
            </a:r>
            <a:r>
              <a:rPr lang="hr-HR" dirty="0">
                <a:latin typeface="Times New Roman" panose="02020603050405020304" pitchFamily="18" charset="0"/>
                <a:cs typeface="Times New Roman" panose="02020603050405020304" pitchFamily="18" charset="0"/>
              </a:rPr>
              <a:t> </a:t>
            </a:r>
            <a:r>
              <a:rPr lang="hr-HR" dirty="0" err="1">
                <a:latin typeface="Times New Roman" panose="02020603050405020304" pitchFamily="18" charset="0"/>
                <a:cs typeface="Times New Roman" panose="02020603050405020304" pitchFamily="18" charset="0"/>
              </a:rPr>
              <a:t>with</a:t>
            </a:r>
            <a:r>
              <a:rPr lang="hr-HR" dirty="0">
                <a:latin typeface="Times New Roman" panose="02020603050405020304" pitchFamily="18" charset="0"/>
                <a:cs typeface="Times New Roman" panose="02020603050405020304" pitchFamily="18" charset="0"/>
              </a:rPr>
              <a:t> </a:t>
            </a:r>
            <a:r>
              <a:rPr lang="hr-HR" dirty="0" err="1">
                <a:latin typeface="Times New Roman" panose="02020603050405020304" pitchFamily="18" charset="0"/>
                <a:cs typeface="Times New Roman" panose="02020603050405020304" pitchFamily="18" charset="0"/>
              </a:rPr>
              <a:t>monetary</a:t>
            </a:r>
            <a:r>
              <a:rPr lang="hr-HR" dirty="0">
                <a:latin typeface="Times New Roman" panose="02020603050405020304" pitchFamily="18" charset="0"/>
                <a:cs typeface="Times New Roman" panose="02020603050405020304" pitchFamily="18" charset="0"/>
              </a:rPr>
              <a:t> </a:t>
            </a:r>
            <a:r>
              <a:rPr lang="hr-HR" dirty="0" err="1">
                <a:latin typeface="Times New Roman" panose="02020603050405020304" pitchFamily="18" charset="0"/>
                <a:cs typeface="Times New Roman" panose="02020603050405020304" pitchFamily="18" charset="0"/>
              </a:rPr>
              <a:t>policy</a:t>
            </a:r>
            <a:r>
              <a:rPr lang="hr-HR" dirty="0">
                <a:latin typeface="Times New Roman" panose="02020603050405020304" pitchFamily="18" charset="0"/>
                <a:cs typeface="Times New Roman" panose="02020603050405020304" pitchFamily="18" charset="0"/>
              </a:rPr>
              <a:t> </a:t>
            </a:r>
            <a:r>
              <a:rPr lang="hr-HR" dirty="0" err="1">
                <a:latin typeface="Times New Roman" panose="02020603050405020304" pitchFamily="18" charset="0"/>
                <a:cs typeface="Times New Roman" panose="02020603050405020304" pitchFamily="18" charset="0"/>
              </a:rPr>
              <a:t>and</a:t>
            </a:r>
            <a:r>
              <a:rPr lang="hr-HR" dirty="0">
                <a:latin typeface="Times New Roman" panose="02020603050405020304" pitchFamily="18" charset="0"/>
                <a:cs typeface="Times New Roman" panose="02020603050405020304" pitchFamily="18" charset="0"/>
              </a:rPr>
              <a:t> </a:t>
            </a:r>
            <a:r>
              <a:rPr lang="hr-HR" dirty="0" err="1">
                <a:latin typeface="Times New Roman" panose="02020603050405020304" pitchFamily="18" charset="0"/>
                <a:cs typeface="Times New Roman" panose="02020603050405020304" pitchFamily="18" charset="0"/>
              </a:rPr>
              <a:t>in</a:t>
            </a:r>
            <a:r>
              <a:rPr lang="hr-HR" dirty="0">
                <a:latin typeface="Times New Roman" panose="02020603050405020304" pitchFamily="18" charset="0"/>
                <a:cs typeface="Times New Roman" panose="02020603050405020304" pitchFamily="18" charset="0"/>
              </a:rPr>
              <a:t> </a:t>
            </a:r>
            <a:r>
              <a:rPr lang="hr-HR" dirty="0" err="1">
                <a:latin typeface="Times New Roman" panose="02020603050405020304" pitchFamily="18" charset="0"/>
                <a:cs typeface="Times New Roman" panose="02020603050405020304" pitchFamily="18" charset="0"/>
              </a:rPr>
              <a:t>that</a:t>
            </a:r>
            <a:r>
              <a:rPr lang="hr-HR" dirty="0">
                <a:latin typeface="Times New Roman" panose="02020603050405020304" pitchFamily="18" charset="0"/>
                <a:cs typeface="Times New Roman" panose="02020603050405020304" pitchFamily="18" charset="0"/>
              </a:rPr>
              <a:t> </a:t>
            </a:r>
            <a:r>
              <a:rPr lang="hr-HR" dirty="0" err="1">
                <a:latin typeface="Times New Roman" panose="02020603050405020304" pitchFamily="18" charset="0"/>
                <a:cs typeface="Times New Roman" panose="02020603050405020304" pitchFamily="18" charset="0"/>
              </a:rPr>
              <a:t>sense</a:t>
            </a:r>
            <a:r>
              <a:rPr lang="hr-HR" dirty="0">
                <a:latin typeface="Times New Roman" panose="02020603050405020304" pitchFamily="18" charset="0"/>
                <a:cs typeface="Times New Roman" panose="02020603050405020304" pitchFamily="18" charset="0"/>
              </a:rPr>
              <a:t> </a:t>
            </a:r>
            <a:r>
              <a:rPr lang="hr-HR" dirty="0" err="1">
                <a:latin typeface="Times New Roman" panose="02020603050405020304" pitchFamily="18" charset="0"/>
                <a:cs typeface="Times New Roman" panose="02020603050405020304" pitchFamily="18" charset="0"/>
              </a:rPr>
              <a:t>devalue</a:t>
            </a:r>
            <a:r>
              <a:rPr lang="hr-HR" dirty="0">
                <a:latin typeface="Times New Roman" panose="02020603050405020304" pitchFamily="18" charset="0"/>
                <a:cs typeface="Times New Roman" panose="02020603050405020304" pitchFamily="18" charset="0"/>
              </a:rPr>
              <a:t> </a:t>
            </a:r>
            <a:r>
              <a:rPr lang="hr-HR" dirty="0" err="1">
                <a:latin typeface="Times New Roman" panose="02020603050405020304" pitchFamily="18" charset="0"/>
                <a:cs typeface="Times New Roman" panose="02020603050405020304" pitchFamily="18" charset="0"/>
              </a:rPr>
              <a:t>or</a:t>
            </a:r>
            <a:r>
              <a:rPr lang="hr-HR" dirty="0">
                <a:latin typeface="Times New Roman" panose="02020603050405020304" pitchFamily="18" charset="0"/>
                <a:cs typeface="Times New Roman" panose="02020603050405020304" pitchFamily="18" charset="0"/>
              </a:rPr>
              <a:t> </a:t>
            </a:r>
            <a:r>
              <a:rPr lang="hr-HR" dirty="0" err="1">
                <a:latin typeface="Times New Roman" panose="02020603050405020304" pitchFamily="18" charset="0"/>
                <a:cs typeface="Times New Roman" panose="02020603050405020304" pitchFamily="18" charset="0"/>
              </a:rPr>
              <a:t>revalue</a:t>
            </a:r>
            <a:r>
              <a:rPr lang="hr-HR" dirty="0">
                <a:latin typeface="Times New Roman" panose="02020603050405020304" pitchFamily="18" charset="0"/>
                <a:cs typeface="Times New Roman" panose="02020603050405020304" pitchFamily="18" charset="0"/>
              </a:rPr>
              <a:t> </a:t>
            </a:r>
            <a:r>
              <a:rPr lang="hr-HR" dirty="0" err="1">
                <a:latin typeface="Times New Roman" panose="02020603050405020304" pitchFamily="18" charset="0"/>
                <a:cs typeface="Times New Roman" panose="02020603050405020304" pitchFamily="18" charset="0"/>
              </a:rPr>
              <a:t>Bitcoin</a:t>
            </a:r>
            <a:r>
              <a:rPr lang="hr-HR" dirty="0">
                <a:latin typeface="Times New Roman" panose="02020603050405020304" pitchFamily="18" charset="0"/>
                <a:cs typeface="Times New Roman" panose="02020603050405020304" pitchFamily="18" charset="0"/>
              </a:rPr>
              <a:t> </a:t>
            </a:r>
            <a:r>
              <a:rPr lang="hr-HR" dirty="0" err="1">
                <a:latin typeface="Times New Roman" panose="02020603050405020304" pitchFamily="18" charset="0"/>
                <a:cs typeface="Times New Roman" panose="02020603050405020304" pitchFamily="18" charset="0"/>
              </a:rPr>
              <a:t>currency</a:t>
            </a:r>
            <a:r>
              <a:rPr lang="hr-HR" dirty="0">
                <a:latin typeface="Times New Roman" panose="02020603050405020304" pitchFamily="18" charset="0"/>
                <a:cs typeface="Times New Roman" panose="02020603050405020304" pitchFamily="18" charset="0"/>
              </a:rPr>
              <a:t>.  </a:t>
            </a:r>
          </a:p>
          <a:p>
            <a:endParaRPr lang="hr-HR" dirty="0"/>
          </a:p>
        </p:txBody>
      </p:sp>
      <p:sp>
        <p:nvSpPr>
          <p:cNvPr id="5" name="Slide Number Placeholder 4"/>
          <p:cNvSpPr>
            <a:spLocks noGrp="1"/>
          </p:cNvSpPr>
          <p:nvPr>
            <p:ph type="sldNum" sz="quarter" idx="12"/>
          </p:nvPr>
        </p:nvSpPr>
        <p:spPr/>
        <p:txBody>
          <a:bodyPr/>
          <a:lstStyle/>
          <a:p>
            <a:fld id="{5E64A769-BC8D-419E-8CE7-7D37458A25DB}" type="slidenum">
              <a:rPr lang="hr-HR" smtClean="0"/>
              <a:t>74</a:t>
            </a:fld>
            <a:endParaRPr lang="hr-HR"/>
          </a:p>
        </p:txBody>
      </p:sp>
      <p:sp>
        <p:nvSpPr>
          <p:cNvPr id="6" name="Title 1"/>
          <p:cNvSpPr>
            <a:spLocks noGrp="1"/>
          </p:cNvSpPr>
          <p:nvPr>
            <p:ph type="title"/>
          </p:nvPr>
        </p:nvSpPr>
        <p:spPr>
          <a:xfrm>
            <a:off x="0" y="1069311"/>
            <a:ext cx="6865723" cy="554059"/>
          </a:xfrm>
        </p:spPr>
        <p:txBody>
          <a:bodyPr>
            <a:normAutofit fontScale="90000"/>
          </a:bodyPr>
          <a:lstStyle/>
          <a:p>
            <a:pPr marL="557213" indent="-557213">
              <a:buFont typeface="+mj-lt"/>
              <a:buAutoNum type="arabicPeriod"/>
            </a:pPr>
            <a:r>
              <a:rPr lang="hr-HR" b="1" dirty="0" err="1">
                <a:latin typeface="Times New Roman" panose="02020603050405020304" pitchFamily="18" charset="0"/>
                <a:cs typeface="Times New Roman" panose="02020603050405020304" pitchFamily="18" charset="0"/>
              </a:rPr>
              <a:t>It’s</a:t>
            </a:r>
            <a:r>
              <a:rPr lang="hr-HR" b="1" dirty="0">
                <a:latin typeface="Times New Roman" panose="02020603050405020304" pitchFamily="18" charset="0"/>
                <a:cs typeface="Times New Roman" panose="02020603050405020304" pitchFamily="18" charset="0"/>
              </a:rPr>
              <a:t> </a:t>
            </a:r>
            <a:r>
              <a:rPr lang="hr-HR" b="1" dirty="0" err="1">
                <a:latin typeface="Times New Roman" panose="02020603050405020304" pitchFamily="18" charset="0"/>
                <a:cs typeface="Times New Roman" panose="02020603050405020304" pitchFamily="18" charset="0"/>
              </a:rPr>
              <a:t>decentralized</a:t>
            </a:r>
            <a:endParaRPr lang="hr-HR" dirty="0">
              <a:latin typeface="Times New Roman" panose="02020603050405020304" pitchFamily="18" charset="0"/>
              <a:cs typeface="Times New Roman" panose="02020603050405020304" pitchFamily="18" charset="0"/>
            </a:endParaRPr>
          </a:p>
        </p:txBody>
      </p:sp>
      <p:pic>
        <p:nvPicPr>
          <p:cNvPr id="2" name="Picture 2" descr="http://1.bp.blogspot.com/-GgE20kRSu_4/UpptmQYYBzI/AAAAAAAAZCE/X2LQHB4y_Vo/s1600/Don%27t+Install+Crap+%21+Bitcoin+Mining+malware+bundled+with+Potentially+Unwanted+Program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524098" y="675709"/>
            <a:ext cx="2162702" cy="13412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0204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75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childTnLst>
                                </p:cTn>
                              </p:par>
                              <p:par>
                                <p:cTn id="12" presetID="42" presetClass="entr" presetSubtype="0" fill="hold" nodeType="with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1000"/>
                                        <p:tgtEl>
                                          <p:spTgt spid="2"/>
                                        </p:tgtEl>
                                      </p:cBhvr>
                                    </p:animEffect>
                                    <p:anim calcmode="lin" valueType="num">
                                      <p:cBhvr>
                                        <p:cTn id="15" dur="1000" fill="hold"/>
                                        <p:tgtEl>
                                          <p:spTgt spid="2"/>
                                        </p:tgtEl>
                                        <p:attrNameLst>
                                          <p:attrName>ppt_x</p:attrName>
                                        </p:attrNameLst>
                                      </p:cBhvr>
                                      <p:tavLst>
                                        <p:tav tm="0">
                                          <p:val>
                                            <p:strVal val="#ppt_x"/>
                                          </p:val>
                                        </p:tav>
                                        <p:tav tm="100000">
                                          <p:val>
                                            <p:strVal val="#ppt_x"/>
                                          </p:val>
                                        </p:tav>
                                      </p:tavLst>
                                    </p:anim>
                                    <p:anim calcmode="lin" valueType="num">
                                      <p:cBhvr>
                                        <p:cTn id="16" dur="1000" fill="hold"/>
                                        <p:tgtEl>
                                          <p:spTgt spid="2"/>
                                        </p:tgtEl>
                                        <p:attrNameLst>
                                          <p:attrName>ppt_y</p:attrName>
                                        </p:attrNameLst>
                                      </p:cBhvr>
                                      <p:tavLst>
                                        <p:tav tm="0">
                                          <p:val>
                                            <p:strVal val="#ppt_y+.1"/>
                                          </p:val>
                                        </p:tav>
                                        <p:tav tm="100000">
                                          <p:val>
                                            <p:strVal val="#ppt_y"/>
                                          </p:val>
                                        </p:tav>
                                      </p:tavLst>
                                    </p:anim>
                                  </p:childTnLst>
                                </p:cTn>
                              </p:par>
                              <p:par>
                                <p:cTn id="17" presetID="1" presetClass="entr" presetSubtype="0" fill="hold" grpId="0" nodeType="with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6"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77500" lnSpcReduction="20000"/>
          </a:bodyPr>
          <a:lstStyle/>
          <a:p>
            <a:pPr algn="just"/>
            <a:r>
              <a:rPr lang="en-US" dirty="0">
                <a:latin typeface="Times New Roman" panose="02020603050405020304" pitchFamily="18" charset="0"/>
                <a:cs typeface="Times New Roman" panose="02020603050405020304" pitchFamily="18" charset="0"/>
              </a:rPr>
              <a:t>Bitcoins are stored in</a:t>
            </a:r>
            <a:r>
              <a:rPr lang="hr-HR"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wallet </a:t>
            </a:r>
            <a:r>
              <a:rPr lang="hr-HR" dirty="0" err="1">
                <a:latin typeface="Times New Roman" panose="02020603050405020304" pitchFamily="18" charset="0"/>
                <a:cs typeface="Times New Roman" panose="02020603050405020304" pitchFamily="18" charset="0"/>
              </a:rPr>
              <a:t>with</a:t>
            </a:r>
            <a:r>
              <a:rPr lang="hr-HR"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digital credentials for your bitcoin holdings and allows you to access them. </a:t>
            </a:r>
            <a:endParaRPr lang="hr-HR" dirty="0">
              <a:latin typeface="Times New Roman" panose="02020603050405020304" pitchFamily="18" charset="0"/>
              <a:cs typeface="Times New Roman" panose="02020603050405020304" pitchFamily="18" charset="0"/>
            </a:endParaRPr>
          </a:p>
          <a:p>
            <a:pPr algn="just"/>
            <a:r>
              <a:rPr lang="hr-HR" dirty="0">
                <a:latin typeface="Times New Roman" panose="02020603050405020304" pitchFamily="18" charset="0"/>
                <a:cs typeface="Times New Roman" panose="02020603050405020304" pitchFamily="18" charset="0"/>
              </a:rPr>
              <a:t>W</a:t>
            </a:r>
            <a:r>
              <a:rPr lang="en-US" dirty="0" err="1">
                <a:latin typeface="Times New Roman" panose="02020603050405020304" pitchFamily="18" charset="0"/>
                <a:cs typeface="Times New Roman" panose="02020603050405020304" pitchFamily="18" charset="0"/>
              </a:rPr>
              <a:t>allet</a:t>
            </a:r>
            <a:r>
              <a:rPr lang="en-US" dirty="0">
                <a:latin typeface="Times New Roman" panose="02020603050405020304" pitchFamily="18" charset="0"/>
                <a:cs typeface="Times New Roman" panose="02020603050405020304" pitchFamily="18" charset="0"/>
              </a:rPr>
              <a:t> uses public-key cryptography, in which two keys, one public and one private are generated. </a:t>
            </a:r>
          </a:p>
          <a:p>
            <a:pPr algn="just"/>
            <a:r>
              <a:rPr lang="en-US" dirty="0">
                <a:latin typeface="Times New Roman" panose="02020603050405020304" pitchFamily="18" charset="0"/>
                <a:cs typeface="Times New Roman" panose="02020603050405020304" pitchFamily="18" charset="0"/>
              </a:rPr>
              <a:t>Public key can be thought of as an account number or name and the private key, ownership credentials. </a:t>
            </a:r>
            <a:endParaRPr lang="hr-HR" dirty="0">
              <a:latin typeface="Times New Roman" panose="02020603050405020304" pitchFamily="18" charset="0"/>
              <a:cs typeface="Times New Roman" panose="02020603050405020304" pitchFamily="18" charset="0"/>
            </a:endParaRPr>
          </a:p>
          <a:p>
            <a:pPr algn="just"/>
            <a:r>
              <a:rPr lang="hr-HR" dirty="0">
                <a:latin typeface="Times New Roman" panose="02020603050405020304" pitchFamily="18" charset="0"/>
                <a:cs typeface="Times New Roman" panose="02020603050405020304" pitchFamily="18" charset="0"/>
              </a:rPr>
              <a:t>B</a:t>
            </a:r>
            <a:r>
              <a:rPr lang="en-US" dirty="0" err="1">
                <a:latin typeface="Times New Roman" panose="02020603050405020304" pitchFamily="18" charset="0"/>
                <a:cs typeface="Times New Roman" panose="02020603050405020304" pitchFamily="18" charset="0"/>
              </a:rPr>
              <a:t>itcoin</a:t>
            </a:r>
            <a:r>
              <a:rPr lang="en-US" dirty="0">
                <a:latin typeface="Times New Roman" panose="02020603050405020304" pitchFamily="18" charset="0"/>
                <a:cs typeface="Times New Roman" panose="02020603050405020304" pitchFamily="18" charset="0"/>
              </a:rPr>
              <a:t> is transferred to the next owner when the next owner gives a public key and previous owner uses his private key to publish a record into system announcing that the ownership has changed to the new public key.</a:t>
            </a:r>
            <a:endParaRPr lang="hr-HR" dirty="0">
              <a:latin typeface="Times New Roman" panose="02020603050405020304" pitchFamily="18" charset="0"/>
              <a:cs typeface="Times New Roman" panose="02020603050405020304" pitchFamily="18" charset="0"/>
            </a:endParaRPr>
          </a:p>
          <a:p>
            <a:pPr algn="just"/>
            <a:r>
              <a:rPr lang="hr-HR" dirty="0" err="1">
                <a:latin typeface="Times New Roman" panose="02020603050405020304" pitchFamily="18" charset="0"/>
                <a:cs typeface="Times New Roman" panose="02020603050405020304" pitchFamily="18" charset="0"/>
              </a:rPr>
              <a:t>Bitcoin</a:t>
            </a:r>
            <a:r>
              <a:rPr lang="hr-HR" dirty="0">
                <a:latin typeface="Times New Roman" panose="02020603050405020304" pitchFamily="18" charset="0"/>
                <a:cs typeface="Times New Roman" panose="02020603050405020304" pitchFamily="18" charset="0"/>
              </a:rPr>
              <a:t> </a:t>
            </a:r>
            <a:r>
              <a:rPr lang="hr-HR" dirty="0" err="1">
                <a:latin typeface="Times New Roman" panose="02020603050405020304" pitchFamily="18" charset="0"/>
                <a:cs typeface="Times New Roman" panose="02020603050405020304" pitchFamily="18" charset="0"/>
              </a:rPr>
              <a:t>protocol</a:t>
            </a:r>
            <a:r>
              <a:rPr lang="hr-HR" dirty="0">
                <a:latin typeface="Times New Roman" panose="02020603050405020304" pitchFamily="18" charset="0"/>
                <a:cs typeface="Times New Roman" panose="02020603050405020304" pitchFamily="18" charset="0"/>
              </a:rPr>
              <a:t> </a:t>
            </a:r>
            <a:r>
              <a:rPr lang="hr-HR" dirty="0" err="1">
                <a:latin typeface="Times New Roman" panose="02020603050405020304" pitchFamily="18" charset="0"/>
                <a:cs typeface="Times New Roman" panose="02020603050405020304" pitchFamily="18" charset="0"/>
              </a:rPr>
              <a:t>stores</a:t>
            </a:r>
            <a:r>
              <a:rPr lang="hr-HR" dirty="0">
                <a:latin typeface="Times New Roman" panose="02020603050405020304" pitchFamily="18" charset="0"/>
                <a:cs typeface="Times New Roman" panose="02020603050405020304" pitchFamily="18" charset="0"/>
              </a:rPr>
              <a:t> </a:t>
            </a:r>
            <a:r>
              <a:rPr lang="hr-HR" dirty="0" err="1">
                <a:latin typeface="Times New Roman" panose="02020603050405020304" pitchFamily="18" charset="0"/>
                <a:cs typeface="Times New Roman" panose="02020603050405020304" pitchFamily="18" charset="0"/>
              </a:rPr>
              <a:t>details</a:t>
            </a:r>
            <a:r>
              <a:rPr lang="hr-HR" dirty="0">
                <a:latin typeface="Times New Roman" panose="02020603050405020304" pitchFamily="18" charset="0"/>
                <a:cs typeface="Times New Roman" panose="02020603050405020304" pitchFamily="18" charset="0"/>
              </a:rPr>
              <a:t> </a:t>
            </a:r>
            <a:r>
              <a:rPr lang="hr-HR" dirty="0" err="1">
                <a:latin typeface="Times New Roman" panose="02020603050405020304" pitchFamily="18" charset="0"/>
                <a:cs typeface="Times New Roman" panose="02020603050405020304" pitchFamily="18" charset="0"/>
              </a:rPr>
              <a:t>of</a:t>
            </a:r>
            <a:r>
              <a:rPr lang="hr-HR" dirty="0">
                <a:latin typeface="Times New Roman" panose="02020603050405020304" pitchFamily="18" charset="0"/>
                <a:cs typeface="Times New Roman" panose="02020603050405020304" pitchFamily="18" charset="0"/>
              </a:rPr>
              <a:t> </a:t>
            </a:r>
            <a:r>
              <a:rPr lang="hr-HR" dirty="0" err="1">
                <a:latin typeface="Times New Roman" panose="02020603050405020304" pitchFamily="18" charset="0"/>
                <a:cs typeface="Times New Roman" panose="02020603050405020304" pitchFamily="18" charset="0"/>
              </a:rPr>
              <a:t>every</a:t>
            </a:r>
            <a:r>
              <a:rPr lang="hr-HR" dirty="0">
                <a:latin typeface="Times New Roman" panose="02020603050405020304" pitchFamily="18" charset="0"/>
                <a:cs typeface="Times New Roman" panose="02020603050405020304" pitchFamily="18" charset="0"/>
              </a:rPr>
              <a:t> single </a:t>
            </a:r>
            <a:r>
              <a:rPr lang="hr-HR" dirty="0" err="1">
                <a:latin typeface="Times New Roman" panose="02020603050405020304" pitchFamily="18" charset="0"/>
                <a:cs typeface="Times New Roman" panose="02020603050405020304" pitchFamily="18" charset="0"/>
              </a:rPr>
              <a:t>transaction</a:t>
            </a:r>
            <a:r>
              <a:rPr lang="hr-HR" dirty="0">
                <a:latin typeface="Times New Roman" panose="02020603050405020304" pitchFamily="18" charset="0"/>
                <a:cs typeface="Times New Roman" panose="02020603050405020304" pitchFamily="18" charset="0"/>
              </a:rPr>
              <a:t> </a:t>
            </a:r>
            <a:r>
              <a:rPr lang="hr-HR" dirty="0" err="1">
                <a:latin typeface="Times New Roman" panose="02020603050405020304" pitchFamily="18" charset="0"/>
                <a:cs typeface="Times New Roman" panose="02020603050405020304" pitchFamily="18" charset="0"/>
              </a:rPr>
              <a:t>that</a:t>
            </a:r>
            <a:r>
              <a:rPr lang="hr-HR" dirty="0">
                <a:latin typeface="Times New Roman" panose="02020603050405020304" pitchFamily="18" charset="0"/>
                <a:cs typeface="Times New Roman" panose="02020603050405020304" pitchFamily="18" charset="0"/>
              </a:rPr>
              <a:t> </a:t>
            </a:r>
            <a:r>
              <a:rPr lang="hr-HR" dirty="0" err="1">
                <a:latin typeface="Times New Roman" panose="02020603050405020304" pitchFamily="18" charset="0"/>
                <a:cs typeface="Times New Roman" panose="02020603050405020304" pitchFamily="18" charset="0"/>
              </a:rPr>
              <a:t>occurred</a:t>
            </a:r>
            <a:r>
              <a:rPr lang="hr-HR" dirty="0">
                <a:latin typeface="Times New Roman" panose="02020603050405020304" pitchFamily="18" charset="0"/>
                <a:cs typeface="Times New Roman" panose="02020603050405020304" pitchFamily="18" charset="0"/>
              </a:rPr>
              <a:t> </a:t>
            </a:r>
            <a:r>
              <a:rPr lang="hr-HR" dirty="0" err="1">
                <a:latin typeface="Times New Roman" panose="02020603050405020304" pitchFamily="18" charset="0"/>
                <a:cs typeface="Times New Roman" panose="02020603050405020304" pitchFamily="18" charset="0"/>
              </a:rPr>
              <a:t>in</a:t>
            </a:r>
            <a:r>
              <a:rPr lang="hr-HR" dirty="0">
                <a:latin typeface="Times New Roman" panose="02020603050405020304" pitchFamily="18" charset="0"/>
                <a:cs typeface="Times New Roman" panose="02020603050405020304" pitchFamily="18" charset="0"/>
              </a:rPr>
              <a:t> </a:t>
            </a:r>
            <a:r>
              <a:rPr lang="hr-HR" dirty="0" err="1">
                <a:latin typeface="Times New Roman" panose="02020603050405020304" pitchFamily="18" charset="0"/>
                <a:cs typeface="Times New Roman" panose="02020603050405020304" pitchFamily="18" charset="0"/>
              </a:rPr>
              <a:t>the</a:t>
            </a:r>
            <a:r>
              <a:rPr lang="hr-HR" dirty="0">
                <a:latin typeface="Times New Roman" panose="02020603050405020304" pitchFamily="18" charset="0"/>
                <a:cs typeface="Times New Roman" panose="02020603050405020304" pitchFamily="18" charset="0"/>
              </a:rPr>
              <a:t> network </a:t>
            </a:r>
            <a:r>
              <a:rPr lang="hr-HR" dirty="0" err="1">
                <a:latin typeface="Times New Roman" panose="02020603050405020304" pitchFamily="18" charset="0"/>
                <a:cs typeface="Times New Roman" panose="02020603050405020304" pitchFamily="18" charset="0"/>
              </a:rPr>
              <a:t>in</a:t>
            </a:r>
            <a:r>
              <a:rPr lang="hr-HR" dirty="0">
                <a:latin typeface="Times New Roman" panose="02020603050405020304" pitchFamily="18" charset="0"/>
                <a:cs typeface="Times New Roman" panose="02020603050405020304" pitchFamily="18" charset="0"/>
              </a:rPr>
              <a:t> </a:t>
            </a:r>
            <a:r>
              <a:rPr lang="hr-HR" dirty="0" err="1">
                <a:latin typeface="Times New Roman" panose="02020603050405020304" pitchFamily="18" charset="0"/>
                <a:cs typeface="Times New Roman" panose="02020603050405020304" pitchFamily="18" charset="0"/>
              </a:rPr>
              <a:t>huge</a:t>
            </a:r>
            <a:r>
              <a:rPr lang="hr-HR" dirty="0">
                <a:latin typeface="Times New Roman" panose="02020603050405020304" pitchFamily="18" charset="0"/>
                <a:cs typeface="Times New Roman" panose="02020603050405020304" pitchFamily="18" charset="0"/>
              </a:rPr>
              <a:t> </a:t>
            </a:r>
            <a:r>
              <a:rPr lang="hr-HR" dirty="0" err="1">
                <a:latin typeface="Times New Roman" panose="02020603050405020304" pitchFamily="18" charset="0"/>
                <a:cs typeface="Times New Roman" panose="02020603050405020304" pitchFamily="18" charset="0"/>
              </a:rPr>
              <a:t>version</a:t>
            </a:r>
            <a:r>
              <a:rPr lang="hr-HR" dirty="0">
                <a:latin typeface="Times New Roman" panose="02020603050405020304" pitchFamily="18" charset="0"/>
                <a:cs typeface="Times New Roman" panose="02020603050405020304" pitchFamily="18" charset="0"/>
              </a:rPr>
              <a:t> </a:t>
            </a:r>
            <a:r>
              <a:rPr lang="hr-HR" dirty="0" err="1">
                <a:latin typeface="Times New Roman" panose="02020603050405020304" pitchFamily="18" charset="0"/>
                <a:cs typeface="Times New Roman" panose="02020603050405020304" pitchFamily="18" charset="0"/>
              </a:rPr>
              <a:t>of</a:t>
            </a:r>
            <a:r>
              <a:rPr lang="hr-HR" dirty="0">
                <a:latin typeface="Times New Roman" panose="02020603050405020304" pitchFamily="18" charset="0"/>
                <a:cs typeface="Times New Roman" panose="02020603050405020304" pitchFamily="18" charset="0"/>
              </a:rPr>
              <a:t> general </a:t>
            </a:r>
            <a:r>
              <a:rPr lang="hr-HR" dirty="0" err="1">
                <a:latin typeface="Times New Roman" panose="02020603050405020304" pitchFamily="18" charset="0"/>
                <a:cs typeface="Times New Roman" panose="02020603050405020304" pitchFamily="18" charset="0"/>
              </a:rPr>
              <a:t>ledger</a:t>
            </a:r>
            <a:r>
              <a:rPr lang="hr-HR" dirty="0">
                <a:latin typeface="Times New Roman" panose="02020603050405020304" pitchFamily="18" charset="0"/>
                <a:cs typeface="Times New Roman" panose="02020603050405020304" pitchFamily="18" charset="0"/>
              </a:rPr>
              <a:t> (</a:t>
            </a:r>
            <a:r>
              <a:rPr lang="hr-HR" dirty="0" err="1">
                <a:latin typeface="Times New Roman" panose="02020603050405020304" pitchFamily="18" charset="0"/>
                <a:cs typeface="Times New Roman" panose="02020603050405020304" pitchFamily="18" charset="0"/>
              </a:rPr>
              <a:t>Block</a:t>
            </a:r>
            <a:r>
              <a:rPr lang="hr-HR" dirty="0">
                <a:latin typeface="Times New Roman" panose="02020603050405020304" pitchFamily="18" charset="0"/>
                <a:cs typeface="Times New Roman" panose="02020603050405020304" pitchFamily="18" charset="0"/>
              </a:rPr>
              <a:t> </a:t>
            </a:r>
            <a:r>
              <a:rPr lang="hr-HR" dirty="0" err="1">
                <a:latin typeface="Times New Roman" panose="02020603050405020304" pitchFamily="18" charset="0"/>
                <a:cs typeface="Times New Roman" panose="02020603050405020304" pitchFamily="18" charset="0"/>
              </a:rPr>
              <a:t>chain</a:t>
            </a:r>
            <a:r>
              <a:rPr lang="hr-HR" dirty="0">
                <a:latin typeface="Times New Roman" panose="02020603050405020304" pitchFamily="18" charset="0"/>
                <a:cs typeface="Times New Roman" panose="02020603050405020304" pitchFamily="18" charset="0"/>
              </a:rPr>
              <a:t>).</a:t>
            </a:r>
          </a:p>
        </p:txBody>
      </p:sp>
      <p:sp>
        <p:nvSpPr>
          <p:cNvPr id="5" name="Slide Number Placeholder 4"/>
          <p:cNvSpPr>
            <a:spLocks noGrp="1"/>
          </p:cNvSpPr>
          <p:nvPr>
            <p:ph type="sldNum" sz="quarter" idx="12"/>
          </p:nvPr>
        </p:nvSpPr>
        <p:spPr/>
        <p:txBody>
          <a:bodyPr/>
          <a:lstStyle/>
          <a:p>
            <a:fld id="{5E64A769-BC8D-419E-8CE7-7D37458A25DB}" type="slidenum">
              <a:rPr lang="hr-HR" smtClean="0"/>
              <a:t>75</a:t>
            </a:fld>
            <a:endParaRPr lang="hr-HR"/>
          </a:p>
        </p:txBody>
      </p:sp>
      <p:sp>
        <p:nvSpPr>
          <p:cNvPr id="6" name="Title 1"/>
          <p:cNvSpPr txBox="1">
            <a:spLocks/>
          </p:cNvSpPr>
          <p:nvPr/>
        </p:nvSpPr>
        <p:spPr>
          <a:xfrm>
            <a:off x="1066800" y="457200"/>
            <a:ext cx="6865723" cy="554059"/>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557213" indent="-557213" algn="ctr">
              <a:buFont typeface="+mj-lt"/>
              <a:buAutoNum type="arabicPeriod" startAt="2"/>
            </a:pPr>
            <a:r>
              <a:rPr lang="hr-HR" sz="3300" b="1" dirty="0" err="1">
                <a:latin typeface="Times New Roman" panose="02020603050405020304" pitchFamily="18" charset="0"/>
                <a:cs typeface="Times New Roman" panose="02020603050405020304" pitchFamily="18" charset="0"/>
              </a:rPr>
              <a:t>It’s</a:t>
            </a:r>
            <a:r>
              <a:rPr lang="hr-HR" sz="3300" b="1" dirty="0">
                <a:latin typeface="Times New Roman" panose="02020603050405020304" pitchFamily="18" charset="0"/>
                <a:cs typeface="Times New Roman" panose="02020603050405020304" pitchFamily="18" charset="0"/>
              </a:rPr>
              <a:t> </a:t>
            </a:r>
            <a:r>
              <a:rPr lang="hr-HR" sz="3300" b="1" dirty="0" err="1">
                <a:latin typeface="Times New Roman" panose="02020603050405020304" pitchFamily="18" charset="0"/>
                <a:cs typeface="Times New Roman" panose="02020603050405020304" pitchFamily="18" charset="0"/>
              </a:rPr>
              <a:t>anonymus</a:t>
            </a:r>
            <a:r>
              <a:rPr lang="hr-HR" sz="3300" b="1" dirty="0">
                <a:latin typeface="Times New Roman" panose="02020603050405020304" pitchFamily="18" charset="0"/>
                <a:cs typeface="Times New Roman" panose="02020603050405020304" pitchFamily="18" charset="0"/>
              </a:rPr>
              <a:t> </a:t>
            </a:r>
            <a:r>
              <a:rPr lang="hr-HR" sz="3300" b="1" dirty="0" err="1">
                <a:latin typeface="Times New Roman" panose="02020603050405020304" pitchFamily="18" charset="0"/>
                <a:cs typeface="Times New Roman" panose="02020603050405020304" pitchFamily="18" charset="0"/>
              </a:rPr>
              <a:t>and</a:t>
            </a:r>
            <a:r>
              <a:rPr lang="hr-HR" sz="3300" b="1" dirty="0">
                <a:latin typeface="Times New Roman" panose="02020603050405020304" pitchFamily="18" charset="0"/>
                <a:cs typeface="Times New Roman" panose="02020603050405020304" pitchFamily="18" charset="0"/>
              </a:rPr>
              <a:t> transparent</a:t>
            </a:r>
            <a:endParaRPr lang="hr-HR" sz="33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51918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75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6"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92500" lnSpcReduction="20000"/>
          </a:bodyPr>
          <a:lstStyle/>
          <a:p>
            <a:pPr algn="just"/>
            <a:r>
              <a:rPr lang="hr-HR" dirty="0" err="1">
                <a:latin typeface="Times New Roman" panose="02020603050405020304" pitchFamily="18" charset="0"/>
                <a:cs typeface="Times New Roman" panose="02020603050405020304" pitchFamily="18" charset="0"/>
              </a:rPr>
              <a:t>Bitcoin</a:t>
            </a:r>
            <a:r>
              <a:rPr lang="hr-HR" dirty="0">
                <a:latin typeface="Times New Roman" panose="02020603050405020304" pitchFamily="18" charset="0"/>
                <a:cs typeface="Times New Roman" panose="02020603050405020304" pitchFamily="18" charset="0"/>
              </a:rPr>
              <a:t> </a:t>
            </a:r>
            <a:r>
              <a:rPr lang="hr-HR" dirty="0" err="1">
                <a:latin typeface="Times New Roman" panose="02020603050405020304" pitchFamily="18" charset="0"/>
                <a:cs typeface="Times New Roman" panose="02020603050405020304" pitchFamily="18" charset="0"/>
              </a:rPr>
              <a:t>doesn’t</a:t>
            </a:r>
            <a:r>
              <a:rPr lang="hr-HR" dirty="0">
                <a:latin typeface="Times New Roman" panose="02020603050405020304" pitchFamily="18" charset="0"/>
                <a:cs typeface="Times New Roman" panose="02020603050405020304" pitchFamily="18" charset="0"/>
              </a:rPr>
              <a:t> </a:t>
            </a:r>
            <a:r>
              <a:rPr lang="hr-HR" dirty="0" err="1">
                <a:latin typeface="Times New Roman" panose="02020603050405020304" pitchFamily="18" charset="0"/>
                <a:cs typeface="Times New Roman" panose="02020603050405020304" pitchFamily="18" charset="0"/>
              </a:rPr>
              <a:t>charge</a:t>
            </a:r>
            <a:r>
              <a:rPr lang="hr-HR" dirty="0">
                <a:latin typeface="Times New Roman" panose="02020603050405020304" pitchFamily="18" charset="0"/>
                <a:cs typeface="Times New Roman" panose="02020603050405020304" pitchFamily="18" charset="0"/>
              </a:rPr>
              <a:t> </a:t>
            </a:r>
            <a:r>
              <a:rPr lang="hr-HR" dirty="0" err="1">
                <a:latin typeface="Times New Roman" panose="02020603050405020304" pitchFamily="18" charset="0"/>
                <a:cs typeface="Times New Roman" panose="02020603050405020304" pitchFamily="18" charset="0"/>
              </a:rPr>
              <a:t>fees</a:t>
            </a:r>
            <a:r>
              <a:rPr lang="hr-HR" dirty="0">
                <a:latin typeface="Times New Roman" panose="02020603050405020304" pitchFamily="18" charset="0"/>
                <a:cs typeface="Times New Roman" panose="02020603050405020304" pitchFamily="18" charset="0"/>
              </a:rPr>
              <a:t> for </a:t>
            </a:r>
            <a:r>
              <a:rPr lang="hr-HR" dirty="0" err="1">
                <a:latin typeface="Times New Roman" panose="02020603050405020304" pitchFamily="18" charset="0"/>
                <a:cs typeface="Times New Roman" panose="02020603050405020304" pitchFamily="18" charset="0"/>
              </a:rPr>
              <a:t>either</a:t>
            </a:r>
            <a:r>
              <a:rPr lang="hr-HR" dirty="0">
                <a:latin typeface="Times New Roman" panose="02020603050405020304" pitchFamily="18" charset="0"/>
                <a:cs typeface="Times New Roman" panose="02020603050405020304" pitchFamily="18" charset="0"/>
              </a:rPr>
              <a:t> </a:t>
            </a:r>
            <a:r>
              <a:rPr lang="hr-HR" dirty="0" err="1">
                <a:latin typeface="Times New Roman" panose="02020603050405020304" pitchFamily="18" charset="0"/>
                <a:cs typeface="Times New Roman" panose="02020603050405020304" pitchFamily="18" charset="0"/>
              </a:rPr>
              <a:t>national</a:t>
            </a:r>
            <a:r>
              <a:rPr lang="hr-HR" dirty="0">
                <a:latin typeface="Times New Roman" panose="02020603050405020304" pitchFamily="18" charset="0"/>
                <a:cs typeface="Times New Roman" panose="02020603050405020304" pitchFamily="18" charset="0"/>
              </a:rPr>
              <a:t> </a:t>
            </a:r>
            <a:r>
              <a:rPr lang="hr-HR" dirty="0" err="1">
                <a:latin typeface="Times New Roman" panose="02020603050405020304" pitchFamily="18" charset="0"/>
                <a:cs typeface="Times New Roman" panose="02020603050405020304" pitchFamily="18" charset="0"/>
              </a:rPr>
              <a:t>or</a:t>
            </a:r>
            <a:r>
              <a:rPr lang="hr-HR" dirty="0">
                <a:latin typeface="Times New Roman" panose="02020603050405020304" pitchFamily="18" charset="0"/>
                <a:cs typeface="Times New Roman" panose="02020603050405020304" pitchFamily="18" charset="0"/>
              </a:rPr>
              <a:t> </a:t>
            </a:r>
            <a:r>
              <a:rPr lang="hr-HR" dirty="0" err="1">
                <a:latin typeface="Times New Roman" panose="02020603050405020304" pitchFamily="18" charset="0"/>
                <a:cs typeface="Times New Roman" panose="02020603050405020304" pitchFamily="18" charset="0"/>
              </a:rPr>
              <a:t>international</a:t>
            </a:r>
            <a:r>
              <a:rPr lang="hr-HR" dirty="0">
                <a:latin typeface="Times New Roman" panose="02020603050405020304" pitchFamily="18" charset="0"/>
                <a:cs typeface="Times New Roman" panose="02020603050405020304" pitchFamily="18" charset="0"/>
              </a:rPr>
              <a:t> </a:t>
            </a:r>
            <a:r>
              <a:rPr lang="hr-HR" dirty="0" err="1">
                <a:latin typeface="Times New Roman" panose="02020603050405020304" pitchFamily="18" charset="0"/>
                <a:cs typeface="Times New Roman" panose="02020603050405020304" pitchFamily="18" charset="0"/>
              </a:rPr>
              <a:t>transfers</a:t>
            </a:r>
            <a:r>
              <a:rPr lang="hr-HR" dirty="0">
                <a:latin typeface="Times New Roman" panose="02020603050405020304" pitchFamily="18" charset="0"/>
                <a:cs typeface="Times New Roman" panose="02020603050405020304" pitchFamily="18" charset="0"/>
              </a:rPr>
              <a:t>.</a:t>
            </a:r>
          </a:p>
          <a:p>
            <a:pPr algn="just"/>
            <a:r>
              <a:rPr lang="hr-HR" dirty="0" err="1">
                <a:latin typeface="Times New Roman" panose="02020603050405020304" pitchFamily="18" charset="0"/>
                <a:cs typeface="Times New Roman" panose="02020603050405020304" pitchFamily="18" charset="0"/>
              </a:rPr>
              <a:t>Bitcoin</a:t>
            </a:r>
            <a:r>
              <a:rPr lang="hr-HR" dirty="0">
                <a:latin typeface="Times New Roman" panose="02020603050405020304" pitchFamily="18" charset="0"/>
                <a:cs typeface="Times New Roman" panose="02020603050405020304" pitchFamily="18" charset="0"/>
              </a:rPr>
              <a:t> </a:t>
            </a:r>
            <a:r>
              <a:rPr lang="hr-HR" dirty="0" err="1">
                <a:latin typeface="Times New Roman" panose="02020603050405020304" pitchFamily="18" charset="0"/>
                <a:cs typeface="Times New Roman" panose="02020603050405020304" pitchFamily="18" charset="0"/>
              </a:rPr>
              <a:t>is</a:t>
            </a:r>
            <a:r>
              <a:rPr lang="hr-HR" dirty="0">
                <a:latin typeface="Times New Roman" panose="02020603050405020304" pitchFamily="18" charset="0"/>
                <a:cs typeface="Times New Roman" panose="02020603050405020304" pitchFamily="18" charset="0"/>
              </a:rPr>
              <a:t> </a:t>
            </a:r>
            <a:r>
              <a:rPr lang="hr-HR" dirty="0" err="1">
                <a:latin typeface="Times New Roman" panose="02020603050405020304" pitchFamily="18" charset="0"/>
                <a:cs typeface="Times New Roman" panose="02020603050405020304" pitchFamily="18" charset="0"/>
              </a:rPr>
              <a:t>not</a:t>
            </a:r>
            <a:r>
              <a:rPr lang="hr-HR" dirty="0">
                <a:latin typeface="Times New Roman" panose="02020603050405020304" pitchFamily="18" charset="0"/>
                <a:cs typeface="Times New Roman" panose="02020603050405020304" pitchFamily="18" charset="0"/>
              </a:rPr>
              <a:t> </a:t>
            </a:r>
            <a:r>
              <a:rPr lang="hr-HR" dirty="0" err="1">
                <a:latin typeface="Times New Roman" panose="02020603050405020304" pitchFamily="18" charset="0"/>
                <a:cs typeface="Times New Roman" panose="02020603050405020304" pitchFamily="18" charset="0"/>
              </a:rPr>
              <a:t>the</a:t>
            </a:r>
            <a:r>
              <a:rPr lang="hr-HR" dirty="0">
                <a:latin typeface="Times New Roman" panose="02020603050405020304" pitchFamily="18" charset="0"/>
                <a:cs typeface="Times New Roman" panose="02020603050405020304" pitchFamily="18" charset="0"/>
              </a:rPr>
              <a:t> </a:t>
            </a:r>
            <a:r>
              <a:rPr lang="hr-HR" dirty="0" err="1">
                <a:latin typeface="Times New Roman" panose="02020603050405020304" pitchFamily="18" charset="0"/>
                <a:cs typeface="Times New Roman" panose="02020603050405020304" pitchFamily="18" charset="0"/>
              </a:rPr>
              <a:t>first</a:t>
            </a:r>
            <a:r>
              <a:rPr lang="hr-HR" dirty="0">
                <a:latin typeface="Times New Roman" panose="02020603050405020304" pitchFamily="18" charset="0"/>
                <a:cs typeface="Times New Roman" panose="02020603050405020304" pitchFamily="18" charset="0"/>
              </a:rPr>
              <a:t> </a:t>
            </a:r>
            <a:r>
              <a:rPr lang="hr-HR" dirty="0" err="1">
                <a:latin typeface="Times New Roman" panose="02020603050405020304" pitchFamily="18" charset="0"/>
                <a:cs typeface="Times New Roman" panose="02020603050405020304" pitchFamily="18" charset="0"/>
              </a:rPr>
              <a:t>private</a:t>
            </a:r>
            <a:r>
              <a:rPr lang="hr-HR" dirty="0">
                <a:latin typeface="Times New Roman" panose="02020603050405020304" pitchFamily="18" charset="0"/>
                <a:cs typeface="Times New Roman" panose="02020603050405020304" pitchFamily="18" charset="0"/>
              </a:rPr>
              <a:t> </a:t>
            </a:r>
            <a:r>
              <a:rPr lang="hr-HR" dirty="0" err="1">
                <a:latin typeface="Times New Roman" panose="02020603050405020304" pitchFamily="18" charset="0"/>
                <a:cs typeface="Times New Roman" panose="02020603050405020304" pitchFamily="18" charset="0"/>
              </a:rPr>
              <a:t>money</a:t>
            </a:r>
            <a:r>
              <a:rPr lang="hr-HR" dirty="0">
                <a:latin typeface="Times New Roman" panose="02020603050405020304" pitchFamily="18" charset="0"/>
                <a:cs typeface="Times New Roman" panose="02020603050405020304" pitchFamily="18" charset="0"/>
              </a:rPr>
              <a:t>, </a:t>
            </a:r>
            <a:r>
              <a:rPr lang="hr-HR" dirty="0" err="1">
                <a:latin typeface="Times New Roman" panose="02020603050405020304" pitchFamily="18" charset="0"/>
                <a:cs typeface="Times New Roman" panose="02020603050405020304" pitchFamily="18" charset="0"/>
              </a:rPr>
              <a:t>not</a:t>
            </a:r>
            <a:r>
              <a:rPr lang="hr-HR" dirty="0">
                <a:latin typeface="Times New Roman" panose="02020603050405020304" pitchFamily="18" charset="0"/>
                <a:cs typeface="Times New Roman" panose="02020603050405020304" pitchFamily="18" charset="0"/>
              </a:rPr>
              <a:t> </a:t>
            </a:r>
            <a:r>
              <a:rPr lang="hr-HR" dirty="0" err="1">
                <a:latin typeface="Times New Roman" panose="02020603050405020304" pitchFamily="18" charset="0"/>
                <a:cs typeface="Times New Roman" panose="02020603050405020304" pitchFamily="18" charset="0"/>
              </a:rPr>
              <a:t>the</a:t>
            </a:r>
            <a:r>
              <a:rPr lang="hr-HR" dirty="0">
                <a:latin typeface="Times New Roman" panose="02020603050405020304" pitchFamily="18" charset="0"/>
                <a:cs typeface="Times New Roman" panose="02020603050405020304" pitchFamily="18" charset="0"/>
              </a:rPr>
              <a:t> </a:t>
            </a:r>
            <a:r>
              <a:rPr lang="hr-HR" dirty="0" err="1">
                <a:latin typeface="Times New Roman" panose="02020603050405020304" pitchFamily="18" charset="0"/>
                <a:cs typeface="Times New Roman" panose="02020603050405020304" pitchFamily="18" charset="0"/>
              </a:rPr>
              <a:t>first</a:t>
            </a:r>
            <a:r>
              <a:rPr lang="hr-HR" dirty="0">
                <a:latin typeface="Times New Roman" panose="02020603050405020304" pitchFamily="18" charset="0"/>
                <a:cs typeface="Times New Roman" panose="02020603050405020304" pitchFamily="18" charset="0"/>
              </a:rPr>
              <a:t> </a:t>
            </a:r>
            <a:r>
              <a:rPr lang="hr-HR" dirty="0" err="1">
                <a:latin typeface="Times New Roman" panose="02020603050405020304" pitchFamily="18" charset="0"/>
                <a:cs typeface="Times New Roman" panose="02020603050405020304" pitchFamily="18" charset="0"/>
              </a:rPr>
              <a:t>digital</a:t>
            </a:r>
            <a:r>
              <a:rPr lang="hr-HR" dirty="0">
                <a:latin typeface="Times New Roman" panose="02020603050405020304" pitchFamily="18" charset="0"/>
                <a:cs typeface="Times New Roman" panose="02020603050405020304" pitchFamily="18" charset="0"/>
              </a:rPr>
              <a:t> </a:t>
            </a:r>
            <a:r>
              <a:rPr lang="hr-HR" dirty="0" err="1">
                <a:latin typeface="Times New Roman" panose="02020603050405020304" pitchFamily="18" charset="0"/>
                <a:cs typeface="Times New Roman" panose="02020603050405020304" pitchFamily="18" charset="0"/>
              </a:rPr>
              <a:t>currency</a:t>
            </a:r>
            <a:r>
              <a:rPr lang="hr-HR" dirty="0">
                <a:latin typeface="Times New Roman" panose="02020603050405020304" pitchFamily="18" charset="0"/>
                <a:cs typeface="Times New Roman" panose="02020603050405020304" pitchFamily="18" charset="0"/>
              </a:rPr>
              <a:t>, </a:t>
            </a:r>
            <a:r>
              <a:rPr lang="hr-HR" dirty="0" err="1">
                <a:latin typeface="Times New Roman" panose="02020603050405020304" pitchFamily="18" charset="0"/>
                <a:cs typeface="Times New Roman" panose="02020603050405020304" pitchFamily="18" charset="0"/>
              </a:rPr>
              <a:t>and</a:t>
            </a:r>
            <a:r>
              <a:rPr lang="hr-HR" dirty="0">
                <a:latin typeface="Times New Roman" panose="02020603050405020304" pitchFamily="18" charset="0"/>
                <a:cs typeface="Times New Roman" panose="02020603050405020304" pitchFamily="18" charset="0"/>
              </a:rPr>
              <a:t> </a:t>
            </a:r>
            <a:r>
              <a:rPr lang="hr-HR" dirty="0" err="1">
                <a:latin typeface="Times New Roman" panose="02020603050405020304" pitchFamily="18" charset="0"/>
                <a:cs typeface="Times New Roman" panose="02020603050405020304" pitchFamily="18" charset="0"/>
              </a:rPr>
              <a:t>not</a:t>
            </a:r>
            <a:r>
              <a:rPr lang="hr-HR" dirty="0">
                <a:latin typeface="Times New Roman" panose="02020603050405020304" pitchFamily="18" charset="0"/>
                <a:cs typeface="Times New Roman" panose="02020603050405020304" pitchFamily="18" charset="0"/>
              </a:rPr>
              <a:t> </a:t>
            </a:r>
            <a:r>
              <a:rPr lang="hr-HR" dirty="0" err="1">
                <a:latin typeface="Times New Roman" panose="02020603050405020304" pitchFamily="18" charset="0"/>
                <a:cs typeface="Times New Roman" panose="02020603050405020304" pitchFamily="18" charset="0"/>
              </a:rPr>
              <a:t>first</a:t>
            </a:r>
            <a:r>
              <a:rPr lang="hr-HR" dirty="0">
                <a:latin typeface="Times New Roman" panose="02020603050405020304" pitchFamily="18" charset="0"/>
                <a:cs typeface="Times New Roman" panose="02020603050405020304" pitchFamily="18" charset="0"/>
              </a:rPr>
              <a:t> </a:t>
            </a:r>
            <a:r>
              <a:rPr lang="hr-HR" dirty="0" err="1">
                <a:latin typeface="Times New Roman" panose="02020603050405020304" pitchFamily="18" charset="0"/>
                <a:cs typeface="Times New Roman" panose="02020603050405020304" pitchFamily="18" charset="0"/>
              </a:rPr>
              <a:t>currency</a:t>
            </a:r>
            <a:r>
              <a:rPr lang="hr-HR" dirty="0">
                <a:latin typeface="Times New Roman" panose="02020603050405020304" pitchFamily="18" charset="0"/>
                <a:cs typeface="Times New Roman" panose="02020603050405020304" pitchFamily="18" charset="0"/>
              </a:rPr>
              <a:t> </a:t>
            </a:r>
            <a:r>
              <a:rPr lang="hr-HR" dirty="0" err="1">
                <a:latin typeface="Times New Roman" panose="02020603050405020304" pitchFamily="18" charset="0"/>
                <a:cs typeface="Times New Roman" panose="02020603050405020304" pitchFamily="18" charset="0"/>
              </a:rPr>
              <a:t>based</a:t>
            </a:r>
            <a:r>
              <a:rPr lang="hr-HR" dirty="0">
                <a:latin typeface="Times New Roman" panose="02020603050405020304" pitchFamily="18" charset="0"/>
                <a:cs typeface="Times New Roman" panose="02020603050405020304" pitchFamily="18" charset="0"/>
              </a:rPr>
              <a:t> on </a:t>
            </a:r>
            <a:r>
              <a:rPr lang="hr-HR" dirty="0" err="1">
                <a:latin typeface="Times New Roman" panose="02020603050405020304" pitchFamily="18" charset="0"/>
                <a:cs typeface="Times New Roman" panose="02020603050405020304" pitchFamily="18" charset="0"/>
              </a:rPr>
              <a:t>cryptography</a:t>
            </a:r>
            <a:r>
              <a:rPr lang="hr-HR" dirty="0">
                <a:latin typeface="Times New Roman" panose="02020603050405020304" pitchFamily="18" charset="0"/>
                <a:cs typeface="Times New Roman" panose="02020603050405020304" pitchFamily="18" charset="0"/>
              </a:rPr>
              <a:t>, but </a:t>
            </a:r>
            <a:r>
              <a:rPr lang="hr-HR" dirty="0" err="1">
                <a:latin typeface="Times New Roman" panose="02020603050405020304" pitchFamily="18" charset="0"/>
                <a:cs typeface="Times New Roman" panose="02020603050405020304" pitchFamily="18" charset="0"/>
              </a:rPr>
              <a:t>it</a:t>
            </a:r>
            <a:r>
              <a:rPr lang="hr-HR" dirty="0">
                <a:latin typeface="Times New Roman" panose="02020603050405020304" pitchFamily="18" charset="0"/>
                <a:cs typeface="Times New Roman" panose="02020603050405020304" pitchFamily="18" charset="0"/>
              </a:rPr>
              <a:t> </a:t>
            </a:r>
            <a:r>
              <a:rPr lang="hr-HR" dirty="0" err="1">
                <a:latin typeface="Times New Roman" panose="02020603050405020304" pitchFamily="18" charset="0"/>
                <a:cs typeface="Times New Roman" panose="02020603050405020304" pitchFamily="18" charset="0"/>
              </a:rPr>
              <a:t>has</a:t>
            </a:r>
            <a:r>
              <a:rPr lang="hr-HR" dirty="0">
                <a:latin typeface="Times New Roman" panose="02020603050405020304" pitchFamily="18" charset="0"/>
                <a:cs typeface="Times New Roman" panose="02020603050405020304" pitchFamily="18" charset="0"/>
              </a:rPr>
              <a:t> </a:t>
            </a:r>
            <a:r>
              <a:rPr lang="hr-HR" dirty="0" err="1">
                <a:latin typeface="Times New Roman" panose="02020603050405020304" pitchFamily="18" charset="0"/>
                <a:cs typeface="Times New Roman" panose="02020603050405020304" pitchFamily="18" charset="0"/>
              </a:rPr>
              <a:t>been</a:t>
            </a:r>
            <a:r>
              <a:rPr lang="hr-HR" dirty="0">
                <a:latin typeface="Times New Roman" panose="02020603050405020304" pitchFamily="18" charset="0"/>
                <a:cs typeface="Times New Roman" panose="02020603050405020304" pitchFamily="18" charset="0"/>
              </a:rPr>
              <a:t> </a:t>
            </a:r>
            <a:r>
              <a:rPr lang="hr-HR" dirty="0" err="1">
                <a:latin typeface="Times New Roman" panose="02020603050405020304" pitchFamily="18" charset="0"/>
                <a:cs typeface="Times New Roman" panose="02020603050405020304" pitchFamily="18" charset="0"/>
              </a:rPr>
              <a:t>the</a:t>
            </a:r>
            <a:r>
              <a:rPr lang="hr-HR" dirty="0">
                <a:latin typeface="Times New Roman" panose="02020603050405020304" pitchFamily="18" charset="0"/>
                <a:cs typeface="Times New Roman" panose="02020603050405020304" pitchFamily="18" charset="0"/>
              </a:rPr>
              <a:t> </a:t>
            </a:r>
            <a:r>
              <a:rPr lang="hr-HR" dirty="0" err="1">
                <a:latin typeface="Times New Roman" panose="02020603050405020304" pitchFamily="18" charset="0"/>
                <a:cs typeface="Times New Roman" panose="02020603050405020304" pitchFamily="18" charset="0"/>
              </a:rPr>
              <a:t>first</a:t>
            </a:r>
            <a:r>
              <a:rPr lang="hr-HR" dirty="0">
                <a:latin typeface="Times New Roman" panose="02020603050405020304" pitchFamily="18" charset="0"/>
                <a:cs typeface="Times New Roman" panose="02020603050405020304" pitchFamily="18" charset="0"/>
              </a:rPr>
              <a:t> to </a:t>
            </a:r>
            <a:r>
              <a:rPr lang="hr-HR" dirty="0" err="1">
                <a:latin typeface="Times New Roman" panose="02020603050405020304" pitchFamily="18" charset="0"/>
                <a:cs typeface="Times New Roman" panose="02020603050405020304" pitchFamily="18" charset="0"/>
              </a:rPr>
              <a:t>rely</a:t>
            </a:r>
            <a:r>
              <a:rPr lang="hr-HR" dirty="0">
                <a:latin typeface="Times New Roman" panose="02020603050405020304" pitchFamily="18" charset="0"/>
                <a:cs typeface="Times New Roman" panose="02020603050405020304" pitchFamily="18" charset="0"/>
              </a:rPr>
              <a:t> on </a:t>
            </a:r>
            <a:r>
              <a:rPr lang="hr-HR" dirty="0" err="1">
                <a:latin typeface="Times New Roman" panose="02020603050405020304" pitchFamily="18" charset="0"/>
                <a:cs typeface="Times New Roman" panose="02020603050405020304" pitchFamily="18" charset="0"/>
              </a:rPr>
              <a:t>peer</a:t>
            </a:r>
            <a:r>
              <a:rPr lang="hr-HR" dirty="0">
                <a:latin typeface="Times New Roman" panose="02020603050405020304" pitchFamily="18" charset="0"/>
                <a:cs typeface="Times New Roman" panose="02020603050405020304" pitchFamily="18" charset="0"/>
              </a:rPr>
              <a:t> to </a:t>
            </a:r>
            <a:r>
              <a:rPr lang="hr-HR" dirty="0" err="1">
                <a:latin typeface="Times New Roman" panose="02020603050405020304" pitchFamily="18" charset="0"/>
                <a:cs typeface="Times New Roman" panose="02020603050405020304" pitchFamily="18" charset="0"/>
              </a:rPr>
              <a:t>peer</a:t>
            </a:r>
            <a:r>
              <a:rPr lang="hr-HR" dirty="0">
                <a:latin typeface="Times New Roman" panose="02020603050405020304" pitchFamily="18" charset="0"/>
                <a:cs typeface="Times New Roman" panose="02020603050405020304" pitchFamily="18" charset="0"/>
              </a:rPr>
              <a:t> network </a:t>
            </a:r>
            <a:r>
              <a:rPr lang="hr-HR" dirty="0" err="1">
                <a:latin typeface="Times New Roman" panose="02020603050405020304" pitchFamily="18" charset="0"/>
                <a:cs typeface="Times New Roman" panose="02020603050405020304" pitchFamily="18" charset="0"/>
              </a:rPr>
              <a:t>decentralization</a:t>
            </a:r>
            <a:r>
              <a:rPr lang="hr-HR" dirty="0">
                <a:latin typeface="Times New Roman" panose="02020603050405020304" pitchFamily="18" charset="0"/>
                <a:cs typeface="Times New Roman" panose="02020603050405020304" pitchFamily="18" charset="0"/>
              </a:rPr>
              <a:t> to </a:t>
            </a:r>
            <a:r>
              <a:rPr lang="hr-HR" dirty="0" err="1">
                <a:latin typeface="Times New Roman" panose="02020603050405020304" pitchFamily="18" charset="0"/>
                <a:cs typeface="Times New Roman" panose="02020603050405020304" pitchFamily="18" charset="0"/>
              </a:rPr>
              <a:t>avoid</a:t>
            </a:r>
            <a:r>
              <a:rPr lang="hr-HR" dirty="0">
                <a:latin typeface="Times New Roman" panose="02020603050405020304" pitchFamily="18" charset="0"/>
                <a:cs typeface="Times New Roman" panose="02020603050405020304" pitchFamily="18" charset="0"/>
              </a:rPr>
              <a:t> </a:t>
            </a:r>
            <a:r>
              <a:rPr lang="hr-HR" dirty="0" err="1">
                <a:latin typeface="Times New Roman" panose="02020603050405020304" pitchFamily="18" charset="0"/>
                <a:cs typeface="Times New Roman" panose="02020603050405020304" pitchFamily="18" charset="0"/>
              </a:rPr>
              <a:t>double</a:t>
            </a:r>
            <a:r>
              <a:rPr lang="hr-HR" dirty="0">
                <a:latin typeface="Times New Roman" panose="02020603050405020304" pitchFamily="18" charset="0"/>
                <a:cs typeface="Times New Roman" panose="02020603050405020304" pitchFamily="18" charset="0"/>
              </a:rPr>
              <a:t> </a:t>
            </a:r>
            <a:r>
              <a:rPr lang="hr-HR" dirty="0" err="1">
                <a:latin typeface="Times New Roman" panose="02020603050405020304" pitchFamily="18" charset="0"/>
                <a:cs typeface="Times New Roman" panose="02020603050405020304" pitchFamily="18" charset="0"/>
              </a:rPr>
              <a:t>spending</a:t>
            </a:r>
            <a:r>
              <a:rPr lang="hr-HR" dirty="0">
                <a:latin typeface="Times New Roman" panose="02020603050405020304" pitchFamily="18" charset="0"/>
                <a:cs typeface="Times New Roman" panose="02020603050405020304" pitchFamily="18" charset="0"/>
              </a:rPr>
              <a:t>.</a:t>
            </a:r>
          </a:p>
          <a:p>
            <a:pPr algn="just"/>
            <a:r>
              <a:rPr lang="en-US" dirty="0">
                <a:latin typeface="Times New Roman" panose="02020603050405020304" pitchFamily="18" charset="0"/>
                <a:cs typeface="Times New Roman" panose="02020603050405020304" pitchFamily="18" charset="0"/>
              </a:rPr>
              <a:t>Bitcoin protects against double spending by verifying each transaction added to the </a:t>
            </a:r>
            <a:r>
              <a:rPr lang="hr-HR" dirty="0" err="1">
                <a:latin typeface="Times New Roman" panose="02020603050405020304" pitchFamily="18" charset="0"/>
                <a:cs typeface="Times New Roman" panose="02020603050405020304" pitchFamily="18" charset="0"/>
              </a:rPr>
              <a:t>block</a:t>
            </a:r>
            <a:r>
              <a:rPr lang="hr-HR" dirty="0">
                <a:latin typeface="Times New Roman" panose="02020603050405020304" pitchFamily="18" charset="0"/>
                <a:cs typeface="Times New Roman" panose="02020603050405020304" pitchFamily="18" charset="0"/>
              </a:rPr>
              <a:t> </a:t>
            </a:r>
            <a:r>
              <a:rPr lang="hr-HR" dirty="0" err="1">
                <a:latin typeface="Times New Roman" panose="02020603050405020304" pitchFamily="18" charset="0"/>
                <a:cs typeface="Times New Roman" panose="02020603050405020304" pitchFamily="18" charset="0"/>
              </a:rPr>
              <a:t>chain</a:t>
            </a:r>
            <a:r>
              <a:rPr lang="hr-HR" dirty="0">
                <a:latin typeface="Times New Roman" panose="02020603050405020304" pitchFamily="18" charset="0"/>
                <a:cs typeface="Times New Roman" panose="02020603050405020304" pitchFamily="18" charset="0"/>
              </a:rPr>
              <a:t> t</a:t>
            </a:r>
            <a:r>
              <a:rPr lang="en-US" dirty="0">
                <a:latin typeface="Times New Roman" panose="02020603050405020304" pitchFamily="18" charset="0"/>
                <a:cs typeface="Times New Roman" panose="02020603050405020304" pitchFamily="18" charset="0"/>
              </a:rPr>
              <a:t>o ensure that the inputs for the transaction had not previously already been spent. </a:t>
            </a:r>
            <a:endParaRPr lang="hr-HR" dirty="0">
              <a:latin typeface="Times New Roman" panose="02020603050405020304" pitchFamily="18" charset="0"/>
              <a:cs typeface="Times New Roman" panose="02020603050405020304" pitchFamily="18" charset="0"/>
            </a:endParaRPr>
          </a:p>
          <a:p>
            <a:endParaRPr lang="hr-HR" dirty="0"/>
          </a:p>
          <a:p>
            <a:endParaRPr lang="hr-HR" dirty="0"/>
          </a:p>
        </p:txBody>
      </p:sp>
      <p:sp>
        <p:nvSpPr>
          <p:cNvPr id="5" name="Slide Number Placeholder 4"/>
          <p:cNvSpPr>
            <a:spLocks noGrp="1"/>
          </p:cNvSpPr>
          <p:nvPr>
            <p:ph type="sldNum" sz="quarter" idx="12"/>
          </p:nvPr>
        </p:nvSpPr>
        <p:spPr/>
        <p:txBody>
          <a:bodyPr/>
          <a:lstStyle/>
          <a:p>
            <a:fld id="{5E64A769-BC8D-419E-8CE7-7D37458A25DB}" type="slidenum">
              <a:rPr lang="hr-HR" smtClean="0"/>
              <a:t>76</a:t>
            </a:fld>
            <a:endParaRPr lang="hr-HR"/>
          </a:p>
        </p:txBody>
      </p:sp>
      <p:sp>
        <p:nvSpPr>
          <p:cNvPr id="6" name="Title 1"/>
          <p:cNvSpPr txBox="1">
            <a:spLocks/>
          </p:cNvSpPr>
          <p:nvPr/>
        </p:nvSpPr>
        <p:spPr>
          <a:xfrm>
            <a:off x="1139138" y="533400"/>
            <a:ext cx="6865723" cy="554059"/>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557213" indent="-557213" algn="ctr">
              <a:buFont typeface="+mj-lt"/>
              <a:buAutoNum type="arabicPeriod" startAt="3"/>
            </a:pPr>
            <a:r>
              <a:rPr lang="hr-HR" sz="2700" b="1" dirty="0" err="1">
                <a:latin typeface="Times New Roman" panose="02020603050405020304" pitchFamily="18" charset="0"/>
                <a:cs typeface="Times New Roman" panose="02020603050405020304" pitchFamily="18" charset="0"/>
              </a:rPr>
              <a:t>Negligible</a:t>
            </a:r>
            <a:r>
              <a:rPr lang="hr-HR" sz="2700" b="1" dirty="0">
                <a:latin typeface="Times New Roman" panose="02020603050405020304" pitchFamily="18" charset="0"/>
                <a:cs typeface="Times New Roman" panose="02020603050405020304" pitchFamily="18" charset="0"/>
              </a:rPr>
              <a:t> </a:t>
            </a:r>
            <a:r>
              <a:rPr lang="hr-HR" sz="2700" b="1" dirty="0" err="1">
                <a:latin typeface="Times New Roman" panose="02020603050405020304" pitchFamily="18" charset="0"/>
                <a:cs typeface="Times New Roman" panose="02020603050405020304" pitchFamily="18" charset="0"/>
              </a:rPr>
              <a:t>fees</a:t>
            </a:r>
            <a:r>
              <a:rPr lang="hr-HR" sz="2700" b="1" dirty="0">
                <a:latin typeface="Times New Roman" panose="02020603050405020304" pitchFamily="18" charset="0"/>
                <a:cs typeface="Times New Roman" panose="02020603050405020304" pitchFamily="18" charset="0"/>
              </a:rPr>
              <a:t> </a:t>
            </a:r>
            <a:r>
              <a:rPr lang="hr-HR" sz="2700" b="1" dirty="0" err="1">
                <a:latin typeface="Times New Roman" panose="02020603050405020304" pitchFamily="18" charset="0"/>
                <a:cs typeface="Times New Roman" panose="02020603050405020304" pitchFamily="18" charset="0"/>
              </a:rPr>
              <a:t>and</a:t>
            </a:r>
            <a:r>
              <a:rPr lang="hr-HR" sz="2700" b="1" dirty="0">
                <a:latin typeface="Times New Roman" panose="02020603050405020304" pitchFamily="18" charset="0"/>
                <a:cs typeface="Times New Roman" panose="02020603050405020304" pitchFamily="18" charset="0"/>
              </a:rPr>
              <a:t> </a:t>
            </a:r>
            <a:r>
              <a:rPr lang="hr-HR" sz="2700" b="1" dirty="0" err="1">
                <a:latin typeface="Times New Roman" panose="02020603050405020304" pitchFamily="18" charset="0"/>
                <a:cs typeface="Times New Roman" panose="02020603050405020304" pitchFamily="18" charset="0"/>
              </a:rPr>
              <a:t>irreversible</a:t>
            </a:r>
            <a:r>
              <a:rPr lang="hr-HR" sz="2700" b="1" dirty="0">
                <a:latin typeface="Times New Roman" panose="02020603050405020304" pitchFamily="18" charset="0"/>
                <a:cs typeface="Times New Roman" panose="02020603050405020304" pitchFamily="18" charset="0"/>
              </a:rPr>
              <a:t> </a:t>
            </a:r>
            <a:r>
              <a:rPr lang="hr-HR" sz="2700" b="1" dirty="0" err="1">
                <a:latin typeface="Times New Roman" panose="02020603050405020304" pitchFamily="18" charset="0"/>
                <a:cs typeface="Times New Roman" panose="02020603050405020304" pitchFamily="18" charset="0"/>
              </a:rPr>
              <a:t>process</a:t>
            </a:r>
            <a:endParaRPr lang="hr-HR" sz="27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76923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75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6"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2C65D42-A8C2-4F26-BAC7-93B77FD34B48}"/>
              </a:ext>
            </a:extLst>
          </p:cNvPr>
          <p:cNvSpPr>
            <a:spLocks noGrp="1"/>
          </p:cNvSpPr>
          <p:nvPr>
            <p:ph type="title"/>
          </p:nvPr>
        </p:nvSpPr>
        <p:spPr/>
        <p:txBody>
          <a:bodyPr/>
          <a:lstStyle/>
          <a:p>
            <a:r>
              <a:rPr lang="en-SG" dirty="0"/>
              <a:t>What is Block Chain</a:t>
            </a:r>
          </a:p>
        </p:txBody>
      </p:sp>
      <p:sp>
        <p:nvSpPr>
          <p:cNvPr id="3" name="Content Placeholder 2">
            <a:extLst>
              <a:ext uri="{FF2B5EF4-FFF2-40B4-BE49-F238E27FC236}">
                <a16:creationId xmlns:a16="http://schemas.microsoft.com/office/drawing/2014/main" xmlns="" id="{9916B7CC-65DE-42BA-8AF9-5C5CCAC533D8}"/>
              </a:ext>
            </a:extLst>
          </p:cNvPr>
          <p:cNvSpPr>
            <a:spLocks noGrp="1"/>
          </p:cNvSpPr>
          <p:nvPr>
            <p:ph idx="1"/>
          </p:nvPr>
        </p:nvSpPr>
        <p:spPr/>
        <p:txBody>
          <a:bodyPr>
            <a:normAutofit fontScale="70000" lnSpcReduction="20000"/>
          </a:bodyPr>
          <a:lstStyle/>
          <a:p>
            <a:r>
              <a:rPr lang="en-SG" dirty="0">
                <a:latin typeface="Times New Roman" panose="02020603050405020304" pitchFamily="18" charset="0"/>
                <a:cs typeface="Times New Roman" panose="02020603050405020304" pitchFamily="18" charset="0"/>
              </a:rPr>
              <a:t>Bitcoin is a network that runs on a protocol named “block chain”.</a:t>
            </a:r>
          </a:p>
          <a:p>
            <a:pPr algn="l" rtl="0"/>
            <a:r>
              <a:rPr lang="en-SG" b="0" i="0" dirty="0">
                <a:effectLst/>
                <a:latin typeface="Times New Roman" panose="02020603050405020304" pitchFamily="18" charset="0"/>
                <a:cs typeface="Times New Roman" panose="02020603050405020304" pitchFamily="18" charset="0"/>
              </a:rPr>
              <a:t>Blockchain, sometimes referred to as Distributed Ledger Technology (DLT) </a:t>
            </a:r>
          </a:p>
          <a:p>
            <a:pPr algn="l" rtl="0"/>
            <a:r>
              <a:rPr lang="en-SG" b="0" i="0" dirty="0">
                <a:effectLst/>
                <a:latin typeface="Times New Roman" panose="02020603050405020304" pitchFamily="18" charset="0"/>
                <a:cs typeface="Times New Roman" panose="02020603050405020304" pitchFamily="18" charset="0"/>
              </a:rPr>
              <a:t>A simple analogy for understanding blockchain technology is a Google Doc. </a:t>
            </a:r>
          </a:p>
          <a:p>
            <a:pPr algn="l" rtl="0"/>
            <a:r>
              <a:rPr lang="en-SG" b="0" i="0" dirty="0">
                <a:effectLst/>
                <a:latin typeface="Times New Roman" panose="02020603050405020304" pitchFamily="18" charset="0"/>
                <a:cs typeface="Times New Roman" panose="02020603050405020304" pitchFamily="18" charset="0"/>
              </a:rPr>
              <a:t>When we create a document and share it with a group of people, the document is distributed instead of copied or transferred. </a:t>
            </a:r>
          </a:p>
          <a:p>
            <a:pPr algn="l" rtl="0"/>
            <a:r>
              <a:rPr lang="en-SG" b="0" i="0" dirty="0">
                <a:effectLst/>
                <a:latin typeface="Times New Roman" panose="02020603050405020304" pitchFamily="18" charset="0"/>
                <a:cs typeface="Times New Roman" panose="02020603050405020304" pitchFamily="18" charset="0"/>
              </a:rPr>
              <a:t>This creates a decentralized distribution chain that gives everyone access to the document at the same time. </a:t>
            </a:r>
          </a:p>
          <a:p>
            <a:pPr algn="l" rtl="0"/>
            <a:r>
              <a:rPr lang="en-SG" b="0" i="0" dirty="0">
                <a:effectLst/>
                <a:latin typeface="Times New Roman" panose="02020603050405020304" pitchFamily="18" charset="0"/>
                <a:cs typeface="Times New Roman" panose="02020603050405020304" pitchFamily="18" charset="0"/>
              </a:rPr>
              <a:t>No one is locked out awaiting changes from another party, while all modifications to the doc are being recorded in real-time, making changes completely transparent</a:t>
            </a:r>
            <a:r>
              <a:rPr lang="en-SG" b="0" i="0" dirty="0">
                <a:effectLst/>
                <a:latin typeface="Lora"/>
              </a:rPr>
              <a:t>.</a:t>
            </a:r>
          </a:p>
          <a:p>
            <a:endParaRPr lang="en-SG" dirty="0"/>
          </a:p>
        </p:txBody>
      </p:sp>
      <p:sp>
        <p:nvSpPr>
          <p:cNvPr id="4" name="Slide Number Placeholder 3">
            <a:extLst>
              <a:ext uri="{FF2B5EF4-FFF2-40B4-BE49-F238E27FC236}">
                <a16:creationId xmlns:a16="http://schemas.microsoft.com/office/drawing/2014/main" xmlns="" id="{8A42903A-C66F-4904-9441-023BF14D580B}"/>
              </a:ext>
            </a:extLst>
          </p:cNvPr>
          <p:cNvSpPr>
            <a:spLocks noGrp="1"/>
          </p:cNvSpPr>
          <p:nvPr>
            <p:ph type="sldNum" sz="quarter" idx="12"/>
          </p:nvPr>
        </p:nvSpPr>
        <p:spPr/>
        <p:txBody>
          <a:bodyPr/>
          <a:lstStyle/>
          <a:p>
            <a:fld id="{B6F15528-21DE-4FAA-801E-634DDDAF4B2B}" type="slidenum">
              <a:rPr lang="en-US" smtClean="0"/>
              <a:pPr/>
              <a:t>77</a:t>
            </a:fld>
            <a:endParaRPr lang="en-US"/>
          </a:p>
        </p:txBody>
      </p:sp>
    </p:spTree>
    <p:extLst>
      <p:ext uri="{BB962C8B-B14F-4D97-AF65-F5344CB8AC3E}">
        <p14:creationId xmlns:p14="http://schemas.microsoft.com/office/powerpoint/2010/main" val="306563906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3A47E6B-3FC9-44AD-BE8B-D813F66E4894}"/>
              </a:ext>
            </a:extLst>
          </p:cNvPr>
          <p:cNvSpPr>
            <a:spLocks noGrp="1"/>
          </p:cNvSpPr>
          <p:nvPr>
            <p:ph type="title"/>
          </p:nvPr>
        </p:nvSpPr>
        <p:spPr/>
        <p:txBody>
          <a:bodyPr/>
          <a:lstStyle/>
          <a:p>
            <a:r>
              <a:rPr lang="en-SG" dirty="0"/>
              <a:t>How Does </a:t>
            </a:r>
            <a:r>
              <a:rPr lang="en-SG" dirty="0" err="1"/>
              <a:t>BlockChain</a:t>
            </a:r>
            <a:r>
              <a:rPr lang="en-SG" dirty="0"/>
              <a:t> Works?</a:t>
            </a:r>
          </a:p>
        </p:txBody>
      </p:sp>
      <p:sp>
        <p:nvSpPr>
          <p:cNvPr id="4" name="Rectangle 1">
            <a:extLst>
              <a:ext uri="{FF2B5EF4-FFF2-40B4-BE49-F238E27FC236}">
                <a16:creationId xmlns:a16="http://schemas.microsoft.com/office/drawing/2014/main" xmlns="" id="{101EDBC8-4244-4095-8E04-62A035F06E7F}"/>
              </a:ext>
            </a:extLst>
          </p:cNvPr>
          <p:cNvSpPr>
            <a:spLocks noGrp="1" noChangeArrowheads="1"/>
          </p:cNvSpPr>
          <p:nvPr>
            <p:ph idx="1"/>
          </p:nvPr>
        </p:nvSpPr>
        <p:spPr bwMode="auto">
          <a:xfrm>
            <a:off x="515613" y="1687511"/>
            <a:ext cx="8185935" cy="50167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kumimoji="0" lang="en-US" altLang="en-US" sz="1800" b="0" i="0" u="none" strike="noStrike" cap="none" normalizeH="0" baseline="0" dirty="0">
                <a:ln>
                  <a:noFill/>
                </a:ln>
                <a:effectLst/>
                <a:latin typeface="Times New Roman" panose="02020603050405020304" pitchFamily="18" charset="0"/>
                <a:cs typeface="Times New Roman" panose="02020603050405020304" pitchFamily="18" charset="0"/>
              </a:rPr>
              <a:t>Blockchain is an especially promising and revolutionary technology because it helps reduce risk, stamps out fraud and brings transparency in a scalable way for many uses. </a:t>
            </a:r>
          </a:p>
          <a:p>
            <a:pPr algn="just"/>
            <a:r>
              <a:rPr lang="en-SG" sz="1800" b="0" i="0" dirty="0">
                <a:effectLst/>
                <a:latin typeface="Times New Roman" panose="02020603050405020304" pitchFamily="18" charset="0"/>
                <a:cs typeface="Times New Roman" panose="02020603050405020304" pitchFamily="18" charset="0"/>
              </a:rPr>
              <a:t>Blockchain consists of three important concepts: blocks, nodes and miners.</a:t>
            </a:r>
          </a:p>
          <a:p>
            <a:pPr algn="just"/>
            <a:r>
              <a:rPr kumimoji="0" lang="en-SG" altLang="en-US" sz="1800" b="1" u="sng" strike="noStrike" cap="none" normalizeH="0" baseline="0" dirty="0">
                <a:ln>
                  <a:noFill/>
                </a:ln>
                <a:latin typeface="Times New Roman" panose="02020603050405020304" pitchFamily="18" charset="0"/>
                <a:cs typeface="Times New Roman" panose="02020603050405020304" pitchFamily="18" charset="0"/>
              </a:rPr>
              <a:t>Blocks:</a:t>
            </a:r>
          </a:p>
          <a:p>
            <a:pPr lvl="1"/>
            <a:r>
              <a:rPr lang="en-SG" sz="1800" b="0" i="0" dirty="0">
                <a:effectLst/>
                <a:latin typeface="Times New Roman" panose="02020603050405020304" pitchFamily="18" charset="0"/>
                <a:cs typeface="Times New Roman" panose="02020603050405020304" pitchFamily="18" charset="0"/>
              </a:rPr>
              <a:t>Every chain consists of multiple blocks and each block has three basic elements:</a:t>
            </a:r>
          </a:p>
          <a:p>
            <a:pPr lvl="1">
              <a:buFont typeface="Arial" panose="020B0604020202020204" pitchFamily="34" charset="0"/>
              <a:buChar char="•"/>
            </a:pPr>
            <a:r>
              <a:rPr lang="en-SG" sz="1800" b="0" i="0" dirty="0">
                <a:effectLst/>
                <a:latin typeface="Times New Roman" panose="02020603050405020304" pitchFamily="18" charset="0"/>
                <a:cs typeface="Times New Roman" panose="02020603050405020304" pitchFamily="18" charset="0"/>
              </a:rPr>
              <a:t>The </a:t>
            </a:r>
            <a:r>
              <a:rPr lang="en-SG" sz="1800" b="1" i="0" dirty="0">
                <a:effectLst/>
                <a:latin typeface="Times New Roman" panose="02020603050405020304" pitchFamily="18" charset="0"/>
                <a:cs typeface="Times New Roman" panose="02020603050405020304" pitchFamily="18" charset="0"/>
              </a:rPr>
              <a:t>data</a:t>
            </a:r>
            <a:r>
              <a:rPr lang="en-SG" sz="1800" b="0" i="0" dirty="0">
                <a:effectLst/>
                <a:latin typeface="Times New Roman" panose="02020603050405020304" pitchFamily="18" charset="0"/>
                <a:cs typeface="Times New Roman" panose="02020603050405020304" pitchFamily="18" charset="0"/>
              </a:rPr>
              <a:t> in the block.</a:t>
            </a:r>
          </a:p>
          <a:p>
            <a:pPr lvl="1">
              <a:buFont typeface="Arial" panose="020B0604020202020204" pitchFamily="34" charset="0"/>
              <a:buChar char="•"/>
            </a:pPr>
            <a:r>
              <a:rPr lang="en-SG" sz="1800" b="0" i="0" dirty="0">
                <a:effectLst/>
                <a:latin typeface="Times New Roman" panose="02020603050405020304" pitchFamily="18" charset="0"/>
                <a:cs typeface="Times New Roman" panose="02020603050405020304" pitchFamily="18" charset="0"/>
              </a:rPr>
              <a:t>A 32-bit whole number called a </a:t>
            </a:r>
            <a:r>
              <a:rPr lang="en-SG" sz="1800" b="1" i="0" dirty="0">
                <a:effectLst/>
                <a:latin typeface="Times New Roman" panose="02020603050405020304" pitchFamily="18" charset="0"/>
                <a:cs typeface="Times New Roman" panose="02020603050405020304" pitchFamily="18" charset="0"/>
              </a:rPr>
              <a:t>nonce.</a:t>
            </a:r>
            <a:r>
              <a:rPr lang="en-SG" sz="1800" b="0" i="0" dirty="0">
                <a:effectLst/>
                <a:latin typeface="Times New Roman" panose="02020603050405020304" pitchFamily="18" charset="0"/>
                <a:cs typeface="Times New Roman" panose="02020603050405020304" pitchFamily="18" charset="0"/>
              </a:rPr>
              <a:t> The nonce is randomly generated when a block is created, which then generates a block header hash. </a:t>
            </a:r>
          </a:p>
          <a:p>
            <a:pPr lvl="1">
              <a:buFont typeface="Arial" panose="020B0604020202020204" pitchFamily="34" charset="0"/>
              <a:buChar char="•"/>
            </a:pPr>
            <a:r>
              <a:rPr lang="en-SG" sz="1800" b="0" i="0" dirty="0">
                <a:effectLst/>
                <a:latin typeface="Times New Roman" panose="02020603050405020304" pitchFamily="18" charset="0"/>
                <a:cs typeface="Times New Roman" panose="02020603050405020304" pitchFamily="18" charset="0"/>
              </a:rPr>
              <a:t>The </a:t>
            </a:r>
            <a:r>
              <a:rPr lang="en-SG" sz="1800" b="1" i="0" dirty="0">
                <a:effectLst/>
                <a:latin typeface="Times New Roman" panose="02020603050405020304" pitchFamily="18" charset="0"/>
                <a:cs typeface="Times New Roman" panose="02020603050405020304" pitchFamily="18" charset="0"/>
              </a:rPr>
              <a:t>hash</a:t>
            </a:r>
            <a:r>
              <a:rPr lang="en-SG" sz="1800" b="0" i="0" dirty="0">
                <a:effectLst/>
                <a:latin typeface="Times New Roman" panose="02020603050405020304" pitchFamily="18" charset="0"/>
                <a:cs typeface="Times New Roman" panose="02020603050405020304" pitchFamily="18" charset="0"/>
              </a:rPr>
              <a:t> is a 256-bit number wedded to the nonce. It must start with a huge number of zeroes (i.e., be extremely small).</a:t>
            </a:r>
          </a:p>
          <a:p>
            <a:pPr lvl="1"/>
            <a:r>
              <a:rPr lang="en-SG" sz="1800" b="0" i="0" dirty="0">
                <a:effectLst/>
                <a:latin typeface="Times New Roman" panose="02020603050405020304" pitchFamily="18" charset="0"/>
                <a:cs typeface="Times New Roman" panose="02020603050405020304" pitchFamily="18" charset="0"/>
              </a:rPr>
              <a:t>When the first block of a chain is created, a nonce generates the cryptographic hash. The data in the block is considered signed and forever tied to the nonce and hash unless it is mined.  </a:t>
            </a:r>
          </a:p>
          <a:p>
            <a:pPr lvl="1" algn="just"/>
            <a:endParaRPr kumimoji="0" lang="en-US" altLang="en-US" sz="1400" b="0" i="0" u="none" strike="noStrike" cap="none" normalizeH="0" baseline="0" dirty="0">
              <a:ln>
                <a:noFill/>
              </a:ln>
              <a:solidFill>
                <a:schemeClr val="tx1"/>
              </a:solidFill>
              <a:effectLs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
            </a:r>
            <a:br>
              <a:rPr kumimoji="0" lang="en-US" altLang="en-US" sz="1800" b="0" i="0" u="none" strike="noStrike" cap="none" normalizeH="0" baseline="0" dirty="0">
                <a:ln>
                  <a:noFill/>
                </a:ln>
                <a:solidFill>
                  <a:schemeClr val="tx1"/>
                </a:solidFill>
                <a:effectLst/>
                <a:latin typeface="Arial" panose="020B0604020202020204" pitchFamily="34" charset="0"/>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 name="Slide Number Placeholder 2">
            <a:extLst>
              <a:ext uri="{FF2B5EF4-FFF2-40B4-BE49-F238E27FC236}">
                <a16:creationId xmlns:a16="http://schemas.microsoft.com/office/drawing/2014/main" xmlns="" id="{1E671E69-F3DE-4211-AA9B-05BCB98E27EE}"/>
              </a:ext>
            </a:extLst>
          </p:cNvPr>
          <p:cNvSpPr>
            <a:spLocks noGrp="1"/>
          </p:cNvSpPr>
          <p:nvPr>
            <p:ph type="sldNum" sz="quarter" idx="12"/>
          </p:nvPr>
        </p:nvSpPr>
        <p:spPr/>
        <p:txBody>
          <a:bodyPr/>
          <a:lstStyle/>
          <a:p>
            <a:fld id="{B6F15528-21DE-4FAA-801E-634DDDAF4B2B}" type="slidenum">
              <a:rPr lang="en-US" smtClean="0"/>
              <a:pPr/>
              <a:t>78</a:t>
            </a:fld>
            <a:endParaRPr lang="en-US"/>
          </a:p>
        </p:txBody>
      </p:sp>
    </p:spTree>
    <p:extLst>
      <p:ext uri="{BB962C8B-B14F-4D97-AF65-F5344CB8AC3E}">
        <p14:creationId xmlns:p14="http://schemas.microsoft.com/office/powerpoint/2010/main" val="24587826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D9A379D-EA9F-41C6-B7F8-AC418040D235}"/>
              </a:ext>
            </a:extLst>
          </p:cNvPr>
          <p:cNvSpPr>
            <a:spLocks noGrp="1"/>
          </p:cNvSpPr>
          <p:nvPr>
            <p:ph type="title"/>
          </p:nvPr>
        </p:nvSpPr>
        <p:spPr/>
        <p:txBody>
          <a:bodyPr>
            <a:normAutofit fontScale="90000"/>
          </a:bodyPr>
          <a:lstStyle/>
          <a:p>
            <a:r>
              <a:rPr lang="en-SG" b="1" i="0" dirty="0">
                <a:solidFill>
                  <a:srgbClr val="333333"/>
                </a:solidFill>
                <a:effectLst/>
                <a:latin typeface="Lato"/>
              </a:rPr>
              <a:t>What is Nonce?</a:t>
            </a:r>
            <a:r>
              <a:rPr lang="en-SG" b="0" i="0" dirty="0">
                <a:solidFill>
                  <a:srgbClr val="333333"/>
                </a:solidFill>
                <a:effectLst/>
                <a:latin typeface="Lato"/>
              </a:rPr>
              <a:t/>
            </a:r>
            <a:br>
              <a:rPr lang="en-SG" b="0" i="0" dirty="0">
                <a:solidFill>
                  <a:srgbClr val="333333"/>
                </a:solidFill>
                <a:effectLst/>
                <a:latin typeface="Lato"/>
              </a:rPr>
            </a:br>
            <a:endParaRPr lang="en-SG" dirty="0"/>
          </a:p>
        </p:txBody>
      </p:sp>
      <p:sp>
        <p:nvSpPr>
          <p:cNvPr id="3" name="Content Placeholder 2">
            <a:extLst>
              <a:ext uri="{FF2B5EF4-FFF2-40B4-BE49-F238E27FC236}">
                <a16:creationId xmlns:a16="http://schemas.microsoft.com/office/drawing/2014/main" xmlns="" id="{C981FDA3-0109-4A5E-8C7E-481CE93B52AF}"/>
              </a:ext>
            </a:extLst>
          </p:cNvPr>
          <p:cNvSpPr>
            <a:spLocks noGrp="1"/>
          </p:cNvSpPr>
          <p:nvPr>
            <p:ph idx="1"/>
          </p:nvPr>
        </p:nvSpPr>
        <p:spPr/>
        <p:txBody>
          <a:bodyPr>
            <a:normAutofit fontScale="62500" lnSpcReduction="20000"/>
          </a:bodyPr>
          <a:lstStyle/>
          <a:p>
            <a:pPr algn="just"/>
            <a:r>
              <a:rPr lang="en-SG" b="0" i="0" dirty="0">
                <a:effectLst/>
                <a:latin typeface="Times New Roman" panose="02020603050405020304" pitchFamily="18" charset="0"/>
                <a:cs typeface="Times New Roman" panose="02020603050405020304" pitchFamily="18" charset="0"/>
              </a:rPr>
              <a:t>To explain it in simple words, a nonce is a combination of two words, “</a:t>
            </a:r>
            <a:r>
              <a:rPr lang="en-SG" b="1" i="0" dirty="0">
                <a:effectLst/>
                <a:latin typeface="Times New Roman" panose="02020603050405020304" pitchFamily="18" charset="0"/>
                <a:cs typeface="Times New Roman" panose="02020603050405020304" pitchFamily="18" charset="0"/>
              </a:rPr>
              <a:t>n</a:t>
            </a:r>
            <a:r>
              <a:rPr lang="en-SG" b="0" i="0" dirty="0">
                <a:effectLst/>
                <a:latin typeface="Times New Roman" panose="02020603050405020304" pitchFamily="18" charset="0"/>
                <a:cs typeface="Times New Roman" panose="02020603050405020304" pitchFamily="18" charset="0"/>
              </a:rPr>
              <a:t>” which means number and “</a:t>
            </a:r>
            <a:r>
              <a:rPr lang="en-SG" b="1" i="0" dirty="0">
                <a:effectLst/>
                <a:latin typeface="Times New Roman" panose="02020603050405020304" pitchFamily="18" charset="0"/>
                <a:cs typeface="Times New Roman" panose="02020603050405020304" pitchFamily="18" charset="0"/>
              </a:rPr>
              <a:t>once</a:t>
            </a:r>
            <a:r>
              <a:rPr lang="en-SG" b="0" i="0" dirty="0">
                <a:effectLst/>
                <a:latin typeface="Times New Roman" panose="02020603050405020304" pitchFamily="18" charset="0"/>
                <a:cs typeface="Times New Roman" panose="02020603050405020304" pitchFamily="18" charset="0"/>
              </a:rPr>
              <a:t>” which means one time. </a:t>
            </a:r>
          </a:p>
          <a:p>
            <a:pPr algn="just"/>
            <a:r>
              <a:rPr lang="en-SG" b="0" i="0" dirty="0">
                <a:effectLst/>
                <a:latin typeface="Times New Roman" panose="02020603050405020304" pitchFamily="18" charset="0"/>
                <a:cs typeface="Times New Roman" panose="02020603050405020304" pitchFamily="18" charset="0"/>
              </a:rPr>
              <a:t>Thus, nonce means using a number just once.</a:t>
            </a:r>
          </a:p>
          <a:p>
            <a:pPr algn="just"/>
            <a:r>
              <a:rPr lang="en-SG" b="0" i="0" dirty="0">
                <a:effectLst/>
                <a:latin typeface="Times New Roman" panose="02020603050405020304" pitchFamily="18" charset="0"/>
                <a:cs typeface="Times New Roman" panose="02020603050405020304" pitchFamily="18" charset="0"/>
              </a:rPr>
              <a:t> Technically nonce is a 32-bit arbitrary random number which can be used one time.</a:t>
            </a:r>
          </a:p>
          <a:p>
            <a:pPr algn="just"/>
            <a:r>
              <a:rPr lang="en-SG" b="0" i="0" dirty="0">
                <a:effectLst/>
                <a:latin typeface="Times New Roman" panose="02020603050405020304" pitchFamily="18" charset="0"/>
                <a:cs typeface="Times New Roman" panose="02020603050405020304" pitchFamily="18" charset="0"/>
              </a:rPr>
              <a:t>We all know that the mining process of Bitcoin involves Proof-of-work which means that the miners need to find hash which can solve the arithmetic puzzle. </a:t>
            </a:r>
          </a:p>
          <a:p>
            <a:pPr algn="just"/>
            <a:r>
              <a:rPr lang="en-SG" b="0" i="0" dirty="0">
                <a:effectLst/>
                <a:latin typeface="Times New Roman" panose="02020603050405020304" pitchFamily="18" charset="0"/>
                <a:cs typeface="Times New Roman" panose="02020603050405020304" pitchFamily="18" charset="0"/>
              </a:rPr>
              <a:t>Once they find the hash, they win the block. </a:t>
            </a:r>
          </a:p>
          <a:p>
            <a:pPr algn="just"/>
            <a:r>
              <a:rPr lang="en-SG" b="0" i="0" dirty="0">
                <a:effectLst/>
                <a:latin typeface="Times New Roman" panose="02020603050405020304" pitchFamily="18" charset="0"/>
                <a:cs typeface="Times New Roman" panose="02020603050405020304" pitchFamily="18" charset="0"/>
              </a:rPr>
              <a:t>As a miner, you need to find all the possible hash that will make you reach the target. </a:t>
            </a:r>
          </a:p>
          <a:p>
            <a:pPr algn="just"/>
            <a:r>
              <a:rPr lang="en-SG" b="0" i="0" dirty="0">
                <a:effectLst/>
                <a:latin typeface="Times New Roman" panose="02020603050405020304" pitchFamily="18" charset="0"/>
                <a:cs typeface="Times New Roman" panose="02020603050405020304" pitchFamily="18" charset="0"/>
              </a:rPr>
              <a:t>This random number can be anything between 0 and 2^32.</a:t>
            </a:r>
          </a:p>
          <a:p>
            <a:pPr algn="just"/>
            <a:r>
              <a:rPr lang="en-SG" b="0" i="0" dirty="0">
                <a:effectLst/>
                <a:latin typeface="Times New Roman" panose="02020603050405020304" pitchFamily="18" charset="0"/>
                <a:cs typeface="Times New Roman" panose="02020603050405020304" pitchFamily="18" charset="0"/>
              </a:rPr>
              <a:t>To make the mining process and rewards more authentic, the nonce is timestamped. </a:t>
            </a:r>
          </a:p>
          <a:p>
            <a:pPr algn="just"/>
            <a:r>
              <a:rPr lang="en-SG" b="0" i="0" dirty="0">
                <a:effectLst/>
                <a:latin typeface="Times New Roman" panose="02020603050405020304" pitchFamily="18" charset="0"/>
                <a:cs typeface="Times New Roman" panose="02020603050405020304" pitchFamily="18" charset="0"/>
              </a:rPr>
              <a:t>This is to ensure exact timeliness. It requires clock synchronization between organizations.</a:t>
            </a:r>
          </a:p>
          <a:p>
            <a:endParaRPr lang="en-SG" dirty="0"/>
          </a:p>
        </p:txBody>
      </p:sp>
      <p:sp>
        <p:nvSpPr>
          <p:cNvPr id="4" name="Slide Number Placeholder 3">
            <a:extLst>
              <a:ext uri="{FF2B5EF4-FFF2-40B4-BE49-F238E27FC236}">
                <a16:creationId xmlns:a16="http://schemas.microsoft.com/office/drawing/2014/main" xmlns="" id="{DB72CE6D-C1CB-428B-BCDF-8873350B3445}"/>
              </a:ext>
            </a:extLst>
          </p:cNvPr>
          <p:cNvSpPr>
            <a:spLocks noGrp="1"/>
          </p:cNvSpPr>
          <p:nvPr>
            <p:ph type="sldNum" sz="quarter" idx="12"/>
          </p:nvPr>
        </p:nvSpPr>
        <p:spPr/>
        <p:txBody>
          <a:bodyPr/>
          <a:lstStyle/>
          <a:p>
            <a:fld id="{B6F15528-21DE-4FAA-801E-634DDDAF4B2B}" type="slidenum">
              <a:rPr lang="en-US" smtClean="0"/>
              <a:pPr/>
              <a:t>79</a:t>
            </a:fld>
            <a:endParaRPr lang="en-US"/>
          </a:p>
        </p:txBody>
      </p:sp>
    </p:spTree>
    <p:extLst>
      <p:ext uri="{BB962C8B-B14F-4D97-AF65-F5344CB8AC3E}">
        <p14:creationId xmlns:p14="http://schemas.microsoft.com/office/powerpoint/2010/main" val="18301772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xmlns="" id="{1B15ED52-F352-441B-82BF-E0EA34836D0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xmlns="" id="{3B2E3793-BFE6-45A2-9B7B-E18844431C9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H="1">
            <a:off x="0" y="-1"/>
            <a:ext cx="9143997"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xmlns="" id="{BC4C4868-CB8F-4AF9-9CDB-8108F2C19B6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10800000" flipH="1">
            <a:off x="-2" y="0"/>
            <a:ext cx="6086479"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xmlns="" id="{375E0459-6403-40CD-989D-56A4407CA12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H="1">
            <a:off x="6086474" y="-1"/>
            <a:ext cx="3057523"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xmlns="" id="{53E5B1A8-3AC9-4BD1-9BBC-78CA94F2D1B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344512" y="-1"/>
            <a:ext cx="8799485"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028699" y="294538"/>
            <a:ext cx="7421963" cy="1033669"/>
          </a:xfrm>
        </p:spPr>
        <p:txBody>
          <a:bodyPr>
            <a:normAutofit/>
          </a:bodyPr>
          <a:lstStyle/>
          <a:p>
            <a:pPr>
              <a:lnSpc>
                <a:spcPct val="90000"/>
              </a:lnSpc>
            </a:pPr>
            <a:r>
              <a:rPr lang="en-US" sz="3200" b="1">
                <a:solidFill>
                  <a:srgbClr val="FFFFFF"/>
                </a:solidFill>
              </a:rPr>
              <a:t>Crucial Factors or Features of Payment Methods</a:t>
            </a:r>
            <a:endParaRPr lang="en-US" sz="3200">
              <a:solidFill>
                <a:srgbClr val="FFFFFF"/>
              </a:solidFill>
            </a:endParaRPr>
          </a:p>
        </p:txBody>
      </p:sp>
      <p:sp>
        <p:nvSpPr>
          <p:cNvPr id="3" name="Content Placeholder 2"/>
          <p:cNvSpPr>
            <a:spLocks noGrp="1"/>
          </p:cNvSpPr>
          <p:nvPr>
            <p:ph idx="1"/>
          </p:nvPr>
        </p:nvSpPr>
        <p:spPr>
          <a:xfrm>
            <a:off x="1028699" y="2318197"/>
            <a:ext cx="7293023" cy="3683358"/>
          </a:xfrm>
        </p:spPr>
        <p:txBody>
          <a:bodyPr anchor="ctr">
            <a:normAutofit/>
          </a:bodyPr>
          <a:lstStyle/>
          <a:p>
            <a:pPr>
              <a:lnSpc>
                <a:spcPct val="90000"/>
              </a:lnSpc>
              <a:buNone/>
            </a:pPr>
            <a:r>
              <a:rPr lang="en-US" sz="1400" b="1"/>
              <a:t>Anonymity </a:t>
            </a:r>
          </a:p>
          <a:p>
            <a:pPr lvl="1">
              <a:lnSpc>
                <a:spcPct val="90000"/>
              </a:lnSpc>
              <a:buNone/>
            </a:pPr>
            <a:r>
              <a:rPr lang="en-US" sz="1400"/>
              <a:t>It means whether the payment method is anonymous. </a:t>
            </a:r>
          </a:p>
          <a:p>
            <a:pPr>
              <a:lnSpc>
                <a:spcPct val="90000"/>
              </a:lnSpc>
              <a:buNone/>
            </a:pPr>
            <a:r>
              <a:rPr lang="en-US" sz="1400"/>
              <a:t> </a:t>
            </a:r>
            <a:r>
              <a:rPr lang="en-US" sz="1400" b="1"/>
              <a:t>Security </a:t>
            </a:r>
          </a:p>
          <a:p>
            <a:pPr lvl="1">
              <a:lnSpc>
                <a:spcPct val="90000"/>
              </a:lnSpc>
              <a:buNone/>
            </a:pPr>
            <a:r>
              <a:rPr lang="en-US" sz="1400"/>
              <a:t>The payment method should be secured. </a:t>
            </a:r>
          </a:p>
          <a:p>
            <a:pPr>
              <a:lnSpc>
                <a:spcPct val="90000"/>
              </a:lnSpc>
              <a:buNone/>
            </a:pPr>
            <a:r>
              <a:rPr lang="en-US" sz="1400" b="1"/>
              <a:t>Overhead cost: </a:t>
            </a:r>
          </a:p>
          <a:p>
            <a:pPr lvl="1">
              <a:lnSpc>
                <a:spcPct val="90000"/>
              </a:lnSpc>
              <a:buNone/>
            </a:pPr>
            <a:r>
              <a:rPr lang="en-US" sz="1400"/>
              <a:t>The overhead cost of processing a payment should be low. </a:t>
            </a:r>
          </a:p>
          <a:p>
            <a:pPr>
              <a:lnSpc>
                <a:spcPct val="90000"/>
              </a:lnSpc>
              <a:buNone/>
            </a:pPr>
            <a:r>
              <a:rPr lang="en-US" sz="1400" b="1"/>
              <a:t>Transferability: </a:t>
            </a:r>
          </a:p>
          <a:p>
            <a:pPr lvl="1">
              <a:lnSpc>
                <a:spcPct val="90000"/>
              </a:lnSpc>
              <a:buNone/>
            </a:pPr>
            <a:r>
              <a:rPr lang="en-US" sz="1400"/>
              <a:t>It means whether a payment can be carried out without the involvement of a third party. It should be transferable. </a:t>
            </a:r>
          </a:p>
          <a:p>
            <a:pPr>
              <a:lnSpc>
                <a:spcPct val="90000"/>
              </a:lnSpc>
              <a:buNone/>
            </a:pPr>
            <a:r>
              <a:rPr lang="en-US" sz="1400"/>
              <a:t> </a:t>
            </a:r>
            <a:r>
              <a:rPr lang="en-US" sz="1400" b="1"/>
              <a:t>Divisibility: </a:t>
            </a:r>
          </a:p>
          <a:p>
            <a:pPr lvl="1">
              <a:lnSpc>
                <a:spcPct val="90000"/>
              </a:lnSpc>
              <a:buNone/>
            </a:pPr>
            <a:r>
              <a:rPr lang="en-US" sz="1400"/>
              <a:t> It means whether a payment can be divided into arbitrary small payments whose sum is equal to the original payment. </a:t>
            </a:r>
          </a:p>
          <a:p>
            <a:pPr>
              <a:lnSpc>
                <a:spcPct val="90000"/>
              </a:lnSpc>
              <a:buNone/>
            </a:pPr>
            <a:r>
              <a:rPr lang="en-US" sz="1400" b="1"/>
              <a:t>Acceptability: </a:t>
            </a:r>
          </a:p>
          <a:p>
            <a:pPr lvl="1">
              <a:lnSpc>
                <a:spcPct val="90000"/>
              </a:lnSpc>
              <a:buNone/>
            </a:pPr>
            <a:r>
              <a:rPr lang="en-US" sz="1400"/>
              <a:t> It means whether the payment method is supported globally or locally. </a:t>
            </a:r>
          </a:p>
          <a:p>
            <a:pPr>
              <a:lnSpc>
                <a:spcPct val="90000"/>
              </a:lnSpc>
            </a:pPr>
            <a:endParaRPr lang="en-US" sz="1400"/>
          </a:p>
        </p:txBody>
      </p:sp>
      <p:sp>
        <p:nvSpPr>
          <p:cNvPr id="4" name="Slide Number Placeholder 3">
            <a:extLst>
              <a:ext uri="{FF2B5EF4-FFF2-40B4-BE49-F238E27FC236}">
                <a16:creationId xmlns:a16="http://schemas.microsoft.com/office/drawing/2014/main" xmlns="" id="{7E6624B4-56D7-44B7-9342-57EF045C8F4E}"/>
              </a:ext>
            </a:extLst>
          </p:cNvPr>
          <p:cNvSpPr>
            <a:spLocks noGrp="1"/>
          </p:cNvSpPr>
          <p:nvPr>
            <p:ph type="sldNum" sz="quarter" idx="12"/>
          </p:nvPr>
        </p:nvSpPr>
        <p:spPr/>
        <p:txBody>
          <a:bodyPr/>
          <a:lstStyle/>
          <a:p>
            <a:fld id="{B6F15528-21DE-4FAA-801E-634DDDAF4B2B}" type="slidenum">
              <a:rPr lang="en-US" smtClean="0"/>
              <a:pPr/>
              <a:t>8</a:t>
            </a:fld>
            <a:endParaRPr lang="en-US"/>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513B205-B9C7-47B9-BDDB-BE2E5D498AB7}"/>
              </a:ext>
            </a:extLst>
          </p:cNvPr>
          <p:cNvSpPr>
            <a:spLocks noGrp="1"/>
          </p:cNvSpPr>
          <p:nvPr>
            <p:ph type="title"/>
          </p:nvPr>
        </p:nvSpPr>
        <p:spPr/>
        <p:txBody>
          <a:bodyPr>
            <a:normAutofit fontScale="90000"/>
          </a:bodyPr>
          <a:lstStyle/>
          <a:p>
            <a:r>
              <a:rPr lang="en-SG" b="1" i="0" dirty="0">
                <a:solidFill>
                  <a:srgbClr val="333333"/>
                </a:solidFill>
                <a:effectLst/>
                <a:latin typeface="Lato"/>
              </a:rPr>
              <a:t>Explaining nonce in Blockchain</a:t>
            </a:r>
            <a:r>
              <a:rPr lang="en-SG" b="0" i="0" dirty="0">
                <a:solidFill>
                  <a:srgbClr val="333333"/>
                </a:solidFill>
                <a:effectLst/>
                <a:latin typeface="Lato"/>
              </a:rPr>
              <a:t/>
            </a:r>
            <a:br>
              <a:rPr lang="en-SG" b="0" i="0" dirty="0">
                <a:solidFill>
                  <a:srgbClr val="333333"/>
                </a:solidFill>
                <a:effectLst/>
                <a:latin typeface="Lato"/>
              </a:rPr>
            </a:br>
            <a:endParaRPr lang="en-SG" dirty="0"/>
          </a:p>
        </p:txBody>
      </p:sp>
      <p:sp>
        <p:nvSpPr>
          <p:cNvPr id="3" name="Content Placeholder 2">
            <a:extLst>
              <a:ext uri="{FF2B5EF4-FFF2-40B4-BE49-F238E27FC236}">
                <a16:creationId xmlns:a16="http://schemas.microsoft.com/office/drawing/2014/main" xmlns="" id="{EC1EF5F7-49E4-49DF-A13C-D1311353D1B7}"/>
              </a:ext>
            </a:extLst>
          </p:cNvPr>
          <p:cNvSpPr>
            <a:spLocks noGrp="1"/>
          </p:cNvSpPr>
          <p:nvPr>
            <p:ph idx="1"/>
          </p:nvPr>
        </p:nvSpPr>
        <p:spPr/>
        <p:txBody>
          <a:bodyPr>
            <a:normAutofit fontScale="70000" lnSpcReduction="20000"/>
          </a:bodyPr>
          <a:lstStyle/>
          <a:p>
            <a:pPr algn="just"/>
            <a:r>
              <a:rPr lang="en-SG" b="0" i="0" dirty="0">
                <a:effectLst/>
                <a:latin typeface="Times New Roman" panose="02020603050405020304" pitchFamily="18" charset="0"/>
                <a:cs typeface="Times New Roman" panose="02020603050405020304" pitchFamily="18" charset="0"/>
              </a:rPr>
              <a:t>Let us say in a class the teacher gives a problem that students need to solve, the one who does it first wins an award.</a:t>
            </a:r>
          </a:p>
          <a:p>
            <a:pPr algn="l"/>
            <a:r>
              <a:rPr lang="en-SG" b="0" i="0" dirty="0">
                <a:effectLst/>
                <a:latin typeface="Times New Roman" panose="02020603050405020304" pitchFamily="18" charset="0"/>
                <a:cs typeface="Times New Roman" panose="02020603050405020304" pitchFamily="18" charset="0"/>
              </a:rPr>
              <a:t>315+?=319</a:t>
            </a:r>
          </a:p>
          <a:p>
            <a:pPr algn="l"/>
            <a:r>
              <a:rPr lang="en-SG" b="0" i="0" dirty="0">
                <a:effectLst/>
                <a:latin typeface="Times New Roman" panose="02020603050405020304" pitchFamily="18" charset="0"/>
                <a:cs typeface="Times New Roman" panose="02020603050405020304" pitchFamily="18" charset="0"/>
              </a:rPr>
              <a:t>Now let’s take this scenario away from the class and explain it with the help of Blockchain:</a:t>
            </a:r>
          </a:p>
          <a:p>
            <a:pPr algn="just"/>
            <a:r>
              <a:rPr lang="en-SG" b="0" i="0" dirty="0">
                <a:effectLst/>
                <a:latin typeface="Times New Roman" panose="02020603050405020304" pitchFamily="18" charset="0"/>
                <a:cs typeface="Times New Roman" panose="02020603050405020304" pitchFamily="18" charset="0"/>
              </a:rPr>
              <a:t>In the case of Blockchain, the miners need to find the right number which needs to be added to the block and solve the puzzle.</a:t>
            </a:r>
          </a:p>
          <a:p>
            <a:pPr algn="just"/>
            <a:r>
              <a:rPr lang="en-SG" b="0" i="0" dirty="0">
                <a:effectLst/>
                <a:latin typeface="Times New Roman" panose="02020603050405020304" pitchFamily="18" charset="0"/>
                <a:cs typeface="Times New Roman" panose="02020603050405020304" pitchFamily="18" charset="0"/>
              </a:rPr>
              <a:t> In this case, the students are the miners who are competing for the award.</a:t>
            </a:r>
          </a:p>
          <a:p>
            <a:pPr algn="just"/>
            <a:r>
              <a:rPr lang="en-SG" b="0" i="0" dirty="0">
                <a:effectLst/>
                <a:latin typeface="Times New Roman" panose="02020603050405020304" pitchFamily="18" charset="0"/>
                <a:cs typeface="Times New Roman" panose="02020603050405020304" pitchFamily="18" charset="0"/>
              </a:rPr>
              <a:t>4 is the nonce which can be used just once. It’s proof that you have found the answer for the same.</a:t>
            </a:r>
          </a:p>
          <a:p>
            <a:pPr algn="just"/>
            <a:r>
              <a:rPr lang="en-SG" b="0" i="0" dirty="0">
                <a:effectLst/>
                <a:latin typeface="Times New Roman" panose="02020603050405020304" pitchFamily="18" charset="0"/>
                <a:cs typeface="Times New Roman" panose="02020603050405020304" pitchFamily="18" charset="0"/>
              </a:rPr>
              <a:t>319 is the level of difficulty so that the teacher has control over the awards to be given.</a:t>
            </a:r>
          </a:p>
          <a:p>
            <a:endParaRPr lang="en-SG" dirty="0"/>
          </a:p>
        </p:txBody>
      </p:sp>
      <p:sp>
        <p:nvSpPr>
          <p:cNvPr id="4" name="Slide Number Placeholder 3">
            <a:extLst>
              <a:ext uri="{FF2B5EF4-FFF2-40B4-BE49-F238E27FC236}">
                <a16:creationId xmlns:a16="http://schemas.microsoft.com/office/drawing/2014/main" xmlns="" id="{EB935494-8DCA-4966-8724-54387EB0037C}"/>
              </a:ext>
            </a:extLst>
          </p:cNvPr>
          <p:cNvSpPr>
            <a:spLocks noGrp="1"/>
          </p:cNvSpPr>
          <p:nvPr>
            <p:ph type="sldNum" sz="quarter" idx="12"/>
          </p:nvPr>
        </p:nvSpPr>
        <p:spPr/>
        <p:txBody>
          <a:bodyPr/>
          <a:lstStyle/>
          <a:p>
            <a:fld id="{B6F15528-21DE-4FAA-801E-634DDDAF4B2B}" type="slidenum">
              <a:rPr lang="en-US" smtClean="0"/>
              <a:pPr/>
              <a:t>80</a:t>
            </a:fld>
            <a:endParaRPr lang="en-US"/>
          </a:p>
        </p:txBody>
      </p:sp>
    </p:spTree>
    <p:extLst>
      <p:ext uri="{BB962C8B-B14F-4D97-AF65-F5344CB8AC3E}">
        <p14:creationId xmlns:p14="http://schemas.microsoft.com/office/powerpoint/2010/main" val="185126856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61684" y="981670"/>
            <a:ext cx="6749780" cy="703786"/>
          </a:xfrm>
        </p:spPr>
        <p:txBody>
          <a:bodyPr>
            <a:normAutofit fontScale="90000"/>
          </a:bodyPr>
          <a:lstStyle/>
          <a:p>
            <a:r>
              <a:rPr lang="hr-HR" dirty="0">
                <a:latin typeface="Times New Roman" panose="02020603050405020304" pitchFamily="18" charset="0"/>
                <a:cs typeface="Times New Roman" panose="02020603050405020304" pitchFamily="18" charset="0"/>
              </a:rPr>
              <a:t>How are </a:t>
            </a:r>
            <a:r>
              <a:rPr lang="hr-HR" dirty="0" err="1">
                <a:latin typeface="Times New Roman" panose="02020603050405020304" pitchFamily="18" charset="0"/>
                <a:cs typeface="Times New Roman" panose="02020603050405020304" pitchFamily="18" charset="0"/>
              </a:rPr>
              <a:t>Bitcoins</a:t>
            </a:r>
            <a:r>
              <a:rPr lang="hr-HR" dirty="0">
                <a:latin typeface="Times New Roman" panose="02020603050405020304" pitchFamily="18" charset="0"/>
                <a:cs typeface="Times New Roman" panose="02020603050405020304" pitchFamily="18" charset="0"/>
              </a:rPr>
              <a:t> </a:t>
            </a:r>
            <a:r>
              <a:rPr lang="hr-HR" dirty="0" err="1">
                <a:latin typeface="Times New Roman" panose="02020603050405020304" pitchFamily="18" charset="0"/>
                <a:cs typeface="Times New Roman" panose="02020603050405020304" pitchFamily="18" charset="0"/>
              </a:rPr>
              <a:t>created</a:t>
            </a:r>
            <a:r>
              <a:rPr lang="hr-HR" dirty="0">
                <a:latin typeface="Times New Roman" panose="02020603050405020304" pitchFamily="18" charset="0"/>
                <a:cs typeface="Times New Roman" panose="02020603050405020304" pitchFamily="18" charset="0"/>
              </a:rPr>
              <a:t> - </a:t>
            </a:r>
            <a:r>
              <a:rPr lang="hr-HR" dirty="0" err="1">
                <a:latin typeface="Times New Roman" panose="02020603050405020304" pitchFamily="18" charset="0"/>
                <a:cs typeface="Times New Roman" panose="02020603050405020304" pitchFamily="18" charset="0"/>
              </a:rPr>
              <a:t>Mining</a:t>
            </a:r>
            <a:r>
              <a:rPr lang="hr-HR" dirty="0">
                <a:latin typeface="Times New Roman" panose="02020603050405020304" pitchFamily="18" charset="0"/>
                <a:cs typeface="Times New Roman" panose="02020603050405020304" pitchFamily="18" charset="0"/>
              </a:rPr>
              <a:t> </a:t>
            </a:r>
            <a:r>
              <a:rPr lang="hr-HR" dirty="0" err="1">
                <a:latin typeface="Times New Roman" panose="02020603050405020304" pitchFamily="18" charset="0"/>
                <a:cs typeface="Times New Roman" panose="02020603050405020304" pitchFamily="18" charset="0"/>
              </a:rPr>
              <a:t>process</a:t>
            </a:r>
            <a:endParaRPr lang="hr-HR" dirty="0">
              <a:latin typeface="Times New Roman" panose="02020603050405020304" pitchFamily="18" charset="0"/>
              <a:cs typeface="Times New Roman" panose="02020603050405020304" pitchFamily="18" charset="0"/>
            </a:endParaRPr>
          </a:p>
        </p:txBody>
      </p:sp>
      <p:sp>
        <p:nvSpPr>
          <p:cNvPr id="5" name="Slide Number Placeholder 4"/>
          <p:cNvSpPr>
            <a:spLocks noGrp="1"/>
          </p:cNvSpPr>
          <p:nvPr>
            <p:ph type="sldNum" sz="quarter" idx="12"/>
          </p:nvPr>
        </p:nvSpPr>
        <p:spPr/>
        <p:txBody>
          <a:bodyPr/>
          <a:lstStyle/>
          <a:p>
            <a:fld id="{5E64A769-BC8D-419E-8CE7-7D37458A25DB}" type="slidenum">
              <a:rPr lang="hr-HR" smtClean="0"/>
              <a:t>81</a:t>
            </a:fld>
            <a:endParaRPr lang="hr-HR"/>
          </a:p>
        </p:txBody>
      </p:sp>
      <p:pic>
        <p:nvPicPr>
          <p:cNvPr id="8" name="Picture 7"/>
          <p:cNvPicPr>
            <a:picLocks noChangeAspect="1"/>
          </p:cNvPicPr>
          <p:nvPr/>
        </p:nvPicPr>
        <p:blipFill>
          <a:blip r:embed="rId2"/>
          <a:stretch>
            <a:fillRect/>
          </a:stretch>
        </p:blipFill>
        <p:spPr>
          <a:xfrm>
            <a:off x="5269706" y="5461794"/>
            <a:ext cx="1500188" cy="1528763"/>
          </a:xfrm>
          <a:prstGeom prst="rect">
            <a:avLst/>
          </a:prstGeom>
        </p:spPr>
      </p:pic>
      <p:sp>
        <p:nvSpPr>
          <p:cNvPr id="9" name="Content Placeholder 2"/>
          <p:cNvSpPr>
            <a:spLocks noGrp="1"/>
          </p:cNvSpPr>
          <p:nvPr>
            <p:ph idx="1"/>
          </p:nvPr>
        </p:nvSpPr>
        <p:spPr>
          <a:xfrm>
            <a:off x="221456" y="2097944"/>
            <a:ext cx="8514771" cy="3998056"/>
          </a:xfrm>
        </p:spPr>
        <p:txBody>
          <a:bodyPr>
            <a:normAutofit fontScale="77500" lnSpcReduction="20000"/>
          </a:bodyPr>
          <a:lstStyle/>
          <a:p>
            <a:pPr algn="just"/>
            <a:r>
              <a:rPr lang="en-US" dirty="0">
                <a:latin typeface="Times New Roman" panose="02020603050405020304" pitchFamily="18" charset="0"/>
                <a:cs typeface="Times New Roman" panose="02020603050405020304" pitchFamily="18" charset="0"/>
              </a:rPr>
              <a:t>Miners </a:t>
            </a:r>
            <a:r>
              <a:rPr lang="hr-HR" dirty="0">
                <a:latin typeface="Times New Roman" panose="02020603050405020304" pitchFamily="18" charset="0"/>
                <a:cs typeface="Times New Roman" panose="02020603050405020304" pitchFamily="18" charset="0"/>
              </a:rPr>
              <a:t>use </a:t>
            </a:r>
            <a:r>
              <a:rPr lang="en-US" dirty="0">
                <a:latin typeface="Times New Roman" panose="02020603050405020304" pitchFamily="18" charset="0"/>
                <a:cs typeface="Times New Roman" panose="02020603050405020304" pitchFamily="18" charset="0"/>
              </a:rPr>
              <a:t>special software to solve math problems (</a:t>
            </a:r>
            <a:r>
              <a:rPr lang="hr-HR" dirty="0" err="1">
                <a:latin typeface="Times New Roman" panose="02020603050405020304" pitchFamily="18" charset="0"/>
                <a:cs typeface="Times New Roman" panose="02020603050405020304" pitchFamily="18" charset="0"/>
              </a:rPr>
              <a:t>Bitcoin</a:t>
            </a:r>
            <a:r>
              <a:rPr lang="hr-HR"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algorithm), and upon completing the task</a:t>
            </a:r>
            <a:r>
              <a:rPr lang="hr-HR"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they receive certain amount of coins</a:t>
            </a:r>
            <a:r>
              <a:rPr lang="hr-HR" dirty="0">
                <a:latin typeface="Times New Roman" panose="02020603050405020304" pitchFamily="18" charset="0"/>
                <a:cs typeface="Times New Roman" panose="02020603050405020304" pitchFamily="18" charset="0"/>
              </a:rPr>
              <a:t>.</a:t>
            </a:r>
          </a:p>
          <a:p>
            <a:pPr algn="just"/>
            <a:r>
              <a:rPr lang="hr-HR" dirty="0" err="1">
                <a:latin typeface="Times New Roman" panose="02020603050405020304" pitchFamily="18" charset="0"/>
                <a:cs typeface="Times New Roman" panose="02020603050405020304" pitchFamily="18" charset="0"/>
              </a:rPr>
              <a:t>They</a:t>
            </a:r>
            <a:r>
              <a:rPr lang="hr-HR" dirty="0">
                <a:latin typeface="Times New Roman" panose="02020603050405020304" pitchFamily="18" charset="0"/>
                <a:cs typeface="Times New Roman" panose="02020603050405020304" pitchFamily="18" charset="0"/>
              </a:rPr>
              <a:t> are </a:t>
            </a:r>
            <a:r>
              <a:rPr lang="hr-HR" dirty="0" err="1">
                <a:latin typeface="Times New Roman" panose="02020603050405020304" pitchFamily="18" charset="0"/>
                <a:cs typeface="Times New Roman" panose="02020603050405020304" pitchFamily="18" charset="0"/>
              </a:rPr>
              <a:t>created</a:t>
            </a:r>
            <a:r>
              <a:rPr lang="hr-HR" dirty="0">
                <a:latin typeface="Times New Roman" panose="02020603050405020304" pitchFamily="18" charset="0"/>
                <a:cs typeface="Times New Roman" panose="02020603050405020304" pitchFamily="18" charset="0"/>
              </a:rPr>
              <a:t> </a:t>
            </a:r>
            <a:r>
              <a:rPr lang="hr-HR" dirty="0" err="1">
                <a:latin typeface="Times New Roman" panose="02020603050405020304" pitchFamily="18" charset="0"/>
                <a:cs typeface="Times New Roman" panose="02020603050405020304" pitchFamily="18" charset="0"/>
              </a:rPr>
              <a:t>each</a:t>
            </a:r>
            <a:r>
              <a:rPr lang="hr-HR" dirty="0">
                <a:latin typeface="Times New Roman" panose="02020603050405020304" pitchFamily="18" charset="0"/>
                <a:cs typeface="Times New Roman" panose="02020603050405020304" pitchFamily="18" charset="0"/>
              </a:rPr>
              <a:t> time a </a:t>
            </a:r>
            <a:r>
              <a:rPr lang="hr-HR" dirty="0" err="1">
                <a:latin typeface="Times New Roman" panose="02020603050405020304" pitchFamily="18" charset="0"/>
                <a:cs typeface="Times New Roman" panose="02020603050405020304" pitchFamily="18" charset="0"/>
              </a:rPr>
              <a:t>user</a:t>
            </a:r>
            <a:r>
              <a:rPr lang="hr-HR" dirty="0">
                <a:latin typeface="Times New Roman" panose="02020603050405020304" pitchFamily="18" charset="0"/>
                <a:cs typeface="Times New Roman" panose="02020603050405020304" pitchFamily="18" charset="0"/>
              </a:rPr>
              <a:t> </a:t>
            </a:r>
            <a:r>
              <a:rPr lang="hr-HR" dirty="0" err="1">
                <a:latin typeface="Times New Roman" panose="02020603050405020304" pitchFamily="18" charset="0"/>
                <a:cs typeface="Times New Roman" panose="02020603050405020304" pitchFamily="18" charset="0"/>
              </a:rPr>
              <a:t>discovers</a:t>
            </a:r>
            <a:r>
              <a:rPr lang="hr-HR" dirty="0">
                <a:latin typeface="Times New Roman" panose="02020603050405020304" pitchFamily="18" charset="0"/>
                <a:cs typeface="Times New Roman" panose="02020603050405020304" pitchFamily="18" charset="0"/>
              </a:rPr>
              <a:t> </a:t>
            </a:r>
            <a:r>
              <a:rPr lang="hr-HR" dirty="0" err="1">
                <a:latin typeface="Times New Roman" panose="02020603050405020304" pitchFamily="18" charset="0"/>
                <a:cs typeface="Times New Roman" panose="02020603050405020304" pitchFamily="18" charset="0"/>
              </a:rPr>
              <a:t>new</a:t>
            </a:r>
            <a:r>
              <a:rPr lang="hr-HR" dirty="0">
                <a:latin typeface="Times New Roman" panose="02020603050405020304" pitchFamily="18" charset="0"/>
                <a:cs typeface="Times New Roman" panose="02020603050405020304" pitchFamily="18" charset="0"/>
              </a:rPr>
              <a:t> </a:t>
            </a:r>
            <a:r>
              <a:rPr lang="hr-HR" dirty="0" err="1">
                <a:latin typeface="Times New Roman" panose="02020603050405020304" pitchFamily="18" charset="0"/>
                <a:cs typeface="Times New Roman" panose="02020603050405020304" pitchFamily="18" charset="0"/>
              </a:rPr>
              <a:t>block</a:t>
            </a:r>
            <a:r>
              <a:rPr lang="hr-HR" dirty="0">
                <a:latin typeface="Times New Roman" panose="02020603050405020304" pitchFamily="18" charset="0"/>
                <a:cs typeface="Times New Roman" panose="02020603050405020304" pitchFamily="18" charset="0"/>
              </a:rPr>
              <a:t> (</a:t>
            </a:r>
            <a:r>
              <a:rPr lang="hr-HR" dirty="0" err="1">
                <a:latin typeface="Times New Roman" panose="02020603050405020304" pitchFamily="18" charset="0"/>
                <a:cs typeface="Times New Roman" panose="02020603050405020304" pitchFamily="18" charset="0"/>
              </a:rPr>
              <a:t>finds</a:t>
            </a:r>
            <a:r>
              <a:rPr lang="hr-HR" dirty="0">
                <a:latin typeface="Times New Roman" panose="02020603050405020304" pitchFamily="18" charset="0"/>
                <a:cs typeface="Times New Roman" panose="02020603050405020304" pitchFamily="18" charset="0"/>
              </a:rPr>
              <a:t> </a:t>
            </a:r>
            <a:r>
              <a:rPr lang="hr-HR" dirty="0" err="1">
                <a:latin typeface="Times New Roman" panose="02020603050405020304" pitchFamily="18" charset="0"/>
                <a:cs typeface="Times New Roman" panose="02020603050405020304" pitchFamily="18" charset="0"/>
              </a:rPr>
              <a:t>hash</a:t>
            </a:r>
            <a:r>
              <a:rPr lang="hr-HR" dirty="0">
                <a:latin typeface="Times New Roman" panose="02020603050405020304" pitchFamily="18" charset="0"/>
                <a:cs typeface="Times New Roman" panose="02020603050405020304" pitchFamily="18" charset="0"/>
              </a:rPr>
              <a:t> </a:t>
            </a:r>
            <a:r>
              <a:rPr lang="hr-HR" dirty="0" err="1">
                <a:latin typeface="Times New Roman" panose="02020603050405020304" pitchFamily="18" charset="0"/>
                <a:cs typeface="Times New Roman" panose="02020603050405020304" pitchFamily="18" charset="0"/>
              </a:rPr>
              <a:t>value</a:t>
            </a:r>
            <a:r>
              <a:rPr lang="hr-HR" dirty="0">
                <a:latin typeface="Times New Roman" panose="02020603050405020304" pitchFamily="18" charset="0"/>
                <a:cs typeface="Times New Roman" panose="02020603050405020304" pitchFamily="18" charset="0"/>
              </a:rPr>
              <a:t>).</a:t>
            </a:r>
          </a:p>
          <a:p>
            <a:pPr algn="just"/>
            <a:r>
              <a:rPr lang="hr-HR" dirty="0">
                <a:latin typeface="Times New Roman" panose="02020603050405020304" pitchFamily="18" charset="0"/>
                <a:cs typeface="Times New Roman" panose="02020603050405020304" pitchFamily="18" charset="0"/>
              </a:rPr>
              <a:t>Software </a:t>
            </a:r>
            <a:r>
              <a:rPr lang="hr-HR" dirty="0" err="1">
                <a:latin typeface="Times New Roman" panose="02020603050405020304" pitchFamily="18" charset="0"/>
                <a:cs typeface="Times New Roman" panose="02020603050405020304" pitchFamily="18" charset="0"/>
              </a:rPr>
              <a:t>is</a:t>
            </a:r>
            <a:r>
              <a:rPr lang="hr-HR" dirty="0">
                <a:latin typeface="Times New Roman" panose="02020603050405020304" pitchFamily="18" charset="0"/>
                <a:cs typeface="Times New Roman" panose="02020603050405020304" pitchFamily="18" charset="0"/>
              </a:rPr>
              <a:t> </a:t>
            </a:r>
            <a:r>
              <a:rPr lang="hr-HR" dirty="0" err="1">
                <a:latin typeface="Times New Roman" panose="02020603050405020304" pitchFamily="18" charset="0"/>
                <a:cs typeface="Times New Roman" panose="02020603050405020304" pitchFamily="18" charset="0"/>
              </a:rPr>
              <a:t>creating</a:t>
            </a:r>
            <a:r>
              <a:rPr lang="hr-HR" dirty="0">
                <a:latin typeface="Times New Roman" panose="02020603050405020304" pitchFamily="18" charset="0"/>
                <a:cs typeface="Times New Roman" panose="02020603050405020304" pitchFamily="18" charset="0"/>
              </a:rPr>
              <a:t> </a:t>
            </a:r>
            <a:r>
              <a:rPr lang="hr-HR" dirty="0" err="1">
                <a:latin typeface="Times New Roman" panose="02020603050405020304" pitchFamily="18" charset="0"/>
                <a:cs typeface="Times New Roman" panose="02020603050405020304" pitchFamily="18" charset="0"/>
              </a:rPr>
              <a:t>new</a:t>
            </a:r>
            <a:r>
              <a:rPr lang="hr-HR" dirty="0">
                <a:latin typeface="Times New Roman" panose="02020603050405020304" pitchFamily="18" charset="0"/>
                <a:cs typeface="Times New Roman" panose="02020603050405020304" pitchFamily="18" charset="0"/>
              </a:rPr>
              <a:t> </a:t>
            </a:r>
            <a:r>
              <a:rPr lang="hr-HR" dirty="0" err="1">
                <a:latin typeface="Times New Roman" panose="02020603050405020304" pitchFamily="18" charset="0"/>
                <a:cs typeface="Times New Roman" panose="02020603050405020304" pitchFamily="18" charset="0"/>
              </a:rPr>
              <a:t>units</a:t>
            </a:r>
            <a:r>
              <a:rPr lang="hr-HR" dirty="0">
                <a:latin typeface="Times New Roman" panose="02020603050405020304" pitchFamily="18" charset="0"/>
                <a:cs typeface="Times New Roman" panose="02020603050405020304" pitchFamily="18" charset="0"/>
              </a:rPr>
              <a:t> </a:t>
            </a:r>
            <a:r>
              <a:rPr lang="hr-HR" dirty="0" err="1">
                <a:latin typeface="Times New Roman" panose="02020603050405020304" pitchFamily="18" charset="0"/>
                <a:cs typeface="Times New Roman" panose="02020603050405020304" pitchFamily="18" charset="0"/>
              </a:rPr>
              <a:t>until</a:t>
            </a:r>
            <a:r>
              <a:rPr lang="hr-HR" dirty="0">
                <a:latin typeface="Times New Roman" panose="02020603050405020304" pitchFamily="18" charset="0"/>
                <a:cs typeface="Times New Roman" panose="02020603050405020304" pitchFamily="18" charset="0"/>
              </a:rPr>
              <a:t> </a:t>
            </a:r>
            <a:r>
              <a:rPr lang="hr-HR" dirty="0" err="1">
                <a:latin typeface="Times New Roman" panose="02020603050405020304" pitchFamily="18" charset="0"/>
                <a:cs typeface="Times New Roman" panose="02020603050405020304" pitchFamily="18" charset="0"/>
              </a:rPr>
              <a:t>it</a:t>
            </a:r>
            <a:r>
              <a:rPr lang="hr-HR" dirty="0">
                <a:latin typeface="Times New Roman" panose="02020603050405020304" pitchFamily="18" charset="0"/>
                <a:cs typeface="Times New Roman" panose="02020603050405020304" pitchFamily="18" charset="0"/>
              </a:rPr>
              <a:t> </a:t>
            </a:r>
            <a:r>
              <a:rPr lang="hr-HR" dirty="0" err="1">
                <a:latin typeface="Times New Roman" panose="02020603050405020304" pitchFamily="18" charset="0"/>
                <a:cs typeface="Times New Roman" panose="02020603050405020304" pitchFamily="18" charset="0"/>
              </a:rPr>
              <a:t>reaches</a:t>
            </a:r>
            <a:r>
              <a:rPr lang="hr-HR" dirty="0">
                <a:latin typeface="Times New Roman" panose="02020603050405020304" pitchFamily="18" charset="0"/>
                <a:cs typeface="Times New Roman" panose="02020603050405020304" pitchFamily="18" charset="0"/>
              </a:rPr>
              <a:t> </a:t>
            </a:r>
            <a:r>
              <a:rPr lang="hr-HR" dirty="0" err="1">
                <a:latin typeface="Times New Roman" panose="02020603050405020304" pitchFamily="18" charset="0"/>
                <a:cs typeface="Times New Roman" panose="02020603050405020304" pitchFamily="18" charset="0"/>
              </a:rPr>
              <a:t>amount</a:t>
            </a:r>
            <a:r>
              <a:rPr lang="hr-HR" dirty="0">
                <a:latin typeface="Times New Roman" panose="02020603050405020304" pitchFamily="18" charset="0"/>
                <a:cs typeface="Times New Roman" panose="02020603050405020304" pitchFamily="18" charset="0"/>
              </a:rPr>
              <a:t> </a:t>
            </a:r>
            <a:r>
              <a:rPr lang="hr-HR" dirty="0" err="1">
                <a:latin typeface="Times New Roman" panose="02020603050405020304" pitchFamily="18" charset="0"/>
                <a:cs typeface="Times New Roman" panose="02020603050405020304" pitchFamily="18" charset="0"/>
              </a:rPr>
              <a:t>of</a:t>
            </a:r>
            <a:r>
              <a:rPr lang="hr-HR" dirty="0">
                <a:latin typeface="Times New Roman" panose="02020603050405020304" pitchFamily="18" charset="0"/>
                <a:cs typeface="Times New Roman" panose="02020603050405020304" pitchFamily="18" charset="0"/>
              </a:rPr>
              <a:t> 21                                                             </a:t>
            </a:r>
            <a:r>
              <a:rPr lang="hr-HR" dirty="0" err="1">
                <a:latin typeface="Times New Roman" panose="02020603050405020304" pitchFamily="18" charset="0"/>
                <a:cs typeface="Times New Roman" panose="02020603050405020304" pitchFamily="18" charset="0"/>
              </a:rPr>
              <a:t>million</a:t>
            </a:r>
            <a:r>
              <a:rPr lang="hr-HR" dirty="0">
                <a:latin typeface="Times New Roman" panose="02020603050405020304" pitchFamily="18" charset="0"/>
                <a:cs typeface="Times New Roman" panose="02020603050405020304" pitchFamily="18" charset="0"/>
              </a:rPr>
              <a:t> </a:t>
            </a:r>
            <a:r>
              <a:rPr lang="hr-HR" dirty="0" err="1">
                <a:latin typeface="Times New Roman" panose="02020603050405020304" pitchFamily="18" charset="0"/>
                <a:cs typeface="Times New Roman" panose="02020603050405020304" pitchFamily="18" charset="0"/>
              </a:rPr>
              <a:t>unites</a:t>
            </a:r>
            <a:r>
              <a:rPr lang="hr-HR" dirty="0">
                <a:latin typeface="Times New Roman" panose="02020603050405020304" pitchFamily="18" charset="0"/>
                <a:cs typeface="Times New Roman" panose="02020603050405020304" pitchFamily="18" charset="0"/>
              </a:rPr>
              <a:t> (</a:t>
            </a:r>
            <a:r>
              <a:rPr lang="hr-HR" dirty="0" err="1">
                <a:latin typeface="Times New Roman" panose="02020603050405020304" pitchFamily="18" charset="0"/>
                <a:cs typeface="Times New Roman" panose="02020603050405020304" pitchFamily="18" charset="0"/>
              </a:rPr>
              <a:t>currency</a:t>
            </a:r>
            <a:r>
              <a:rPr lang="hr-HR" dirty="0">
                <a:latin typeface="Times New Roman" panose="02020603050405020304" pitchFamily="18" charset="0"/>
                <a:cs typeface="Times New Roman" panose="02020603050405020304" pitchFamily="18" charset="0"/>
              </a:rPr>
              <a:t> </a:t>
            </a:r>
            <a:r>
              <a:rPr lang="hr-HR" dirty="0" err="1">
                <a:latin typeface="Times New Roman" panose="02020603050405020304" pitchFamily="18" charset="0"/>
                <a:cs typeface="Times New Roman" panose="02020603050405020304" pitchFamily="18" charset="0"/>
              </a:rPr>
              <a:t>with</a:t>
            </a:r>
            <a:r>
              <a:rPr lang="hr-HR" dirty="0">
                <a:latin typeface="Times New Roman" panose="02020603050405020304" pitchFamily="18" charset="0"/>
                <a:cs typeface="Times New Roman" panose="02020603050405020304" pitchFamily="18" charset="0"/>
              </a:rPr>
              <a:t> </a:t>
            </a:r>
            <a:r>
              <a:rPr lang="hr-HR" dirty="0" err="1">
                <a:latin typeface="Times New Roman" panose="02020603050405020304" pitchFamily="18" charset="0"/>
                <a:cs typeface="Times New Roman" panose="02020603050405020304" pitchFamily="18" charset="0"/>
              </a:rPr>
              <a:t>Finite</a:t>
            </a:r>
            <a:r>
              <a:rPr lang="hr-HR" dirty="0">
                <a:latin typeface="Times New Roman" panose="02020603050405020304" pitchFamily="18" charset="0"/>
                <a:cs typeface="Times New Roman" panose="02020603050405020304" pitchFamily="18" charset="0"/>
              </a:rPr>
              <a:t> </a:t>
            </a:r>
            <a:r>
              <a:rPr lang="hr-HR" dirty="0" err="1">
                <a:latin typeface="Times New Roman" panose="02020603050405020304" pitchFamily="18" charset="0"/>
                <a:cs typeface="Times New Roman" panose="02020603050405020304" pitchFamily="18" charset="0"/>
              </a:rPr>
              <a:t>Supply</a:t>
            </a:r>
            <a:r>
              <a:rPr lang="hr-HR" dirty="0">
                <a:latin typeface="Times New Roman" panose="02020603050405020304" pitchFamily="18" charset="0"/>
                <a:cs typeface="Times New Roman" panose="02020603050405020304" pitchFamily="18" charset="0"/>
              </a:rPr>
              <a:t>).</a:t>
            </a:r>
          </a:p>
          <a:p>
            <a:pPr algn="just"/>
            <a:r>
              <a:rPr lang="hr-HR" dirty="0" err="1">
                <a:latin typeface="Times New Roman" panose="02020603050405020304" pitchFamily="18" charset="0"/>
                <a:cs typeface="Times New Roman" panose="02020603050405020304" pitchFamily="18" charset="0"/>
              </a:rPr>
              <a:t>The</a:t>
            </a:r>
            <a:r>
              <a:rPr lang="hr-HR" dirty="0">
                <a:latin typeface="Times New Roman" panose="02020603050405020304" pitchFamily="18" charset="0"/>
                <a:cs typeface="Times New Roman" panose="02020603050405020304" pitchFamily="18" charset="0"/>
              </a:rPr>
              <a:t> rate </a:t>
            </a:r>
            <a:r>
              <a:rPr lang="hr-HR" dirty="0" err="1">
                <a:latin typeface="Times New Roman" panose="02020603050405020304" pitchFamily="18" charset="0"/>
                <a:cs typeface="Times New Roman" panose="02020603050405020304" pitchFamily="18" charset="0"/>
              </a:rPr>
              <a:t>of</a:t>
            </a:r>
            <a:r>
              <a:rPr lang="hr-HR" dirty="0">
                <a:latin typeface="Times New Roman" panose="02020603050405020304" pitchFamily="18" charset="0"/>
                <a:cs typeface="Times New Roman" panose="02020603050405020304" pitchFamily="18" charset="0"/>
              </a:rPr>
              <a:t> </a:t>
            </a:r>
            <a:r>
              <a:rPr lang="hr-HR" dirty="0" err="1">
                <a:latin typeface="Times New Roman" panose="02020603050405020304" pitchFamily="18" charset="0"/>
                <a:cs typeface="Times New Roman" panose="02020603050405020304" pitchFamily="18" charset="0"/>
              </a:rPr>
              <a:t>block</a:t>
            </a:r>
            <a:r>
              <a:rPr lang="hr-HR" dirty="0">
                <a:latin typeface="Times New Roman" panose="02020603050405020304" pitchFamily="18" charset="0"/>
                <a:cs typeface="Times New Roman" panose="02020603050405020304" pitchFamily="18" charset="0"/>
              </a:rPr>
              <a:t> </a:t>
            </a:r>
            <a:r>
              <a:rPr lang="hr-HR" dirty="0" err="1">
                <a:latin typeface="Times New Roman" panose="02020603050405020304" pitchFamily="18" charset="0"/>
                <a:cs typeface="Times New Roman" panose="02020603050405020304" pitchFamily="18" charset="0"/>
              </a:rPr>
              <a:t>creation</a:t>
            </a:r>
            <a:r>
              <a:rPr lang="hr-HR" dirty="0">
                <a:latin typeface="Times New Roman" panose="02020603050405020304" pitchFamily="18" charset="0"/>
                <a:cs typeface="Times New Roman" panose="02020603050405020304" pitchFamily="18" charset="0"/>
              </a:rPr>
              <a:t> </a:t>
            </a:r>
            <a:r>
              <a:rPr lang="hr-HR" dirty="0" err="1">
                <a:latin typeface="Times New Roman" panose="02020603050405020304" pitchFamily="18" charset="0"/>
                <a:cs typeface="Times New Roman" panose="02020603050405020304" pitchFamily="18" charset="0"/>
              </a:rPr>
              <a:t>is</a:t>
            </a:r>
            <a:r>
              <a:rPr lang="hr-HR" dirty="0">
                <a:latin typeface="Times New Roman" panose="02020603050405020304" pitchFamily="18" charset="0"/>
                <a:cs typeface="Times New Roman" panose="02020603050405020304" pitchFamily="18" charset="0"/>
              </a:rPr>
              <a:t> </a:t>
            </a:r>
            <a:r>
              <a:rPr lang="hr-HR" dirty="0" err="1">
                <a:latin typeface="Times New Roman" panose="02020603050405020304" pitchFamily="18" charset="0"/>
                <a:cs typeface="Times New Roman" panose="02020603050405020304" pitchFamily="18" charset="0"/>
              </a:rPr>
              <a:t>approximately</a:t>
            </a:r>
            <a:r>
              <a:rPr lang="hr-HR" dirty="0">
                <a:latin typeface="Times New Roman" panose="02020603050405020304" pitchFamily="18" charset="0"/>
                <a:cs typeface="Times New Roman" panose="02020603050405020304" pitchFamily="18" charset="0"/>
              </a:rPr>
              <a:t> </a:t>
            </a:r>
            <a:r>
              <a:rPr lang="hr-HR" dirty="0" err="1">
                <a:latin typeface="Times New Roman" panose="02020603050405020304" pitchFamily="18" charset="0"/>
                <a:cs typeface="Times New Roman" panose="02020603050405020304" pitchFamily="18" charset="0"/>
              </a:rPr>
              <a:t>consistant</a:t>
            </a:r>
            <a:r>
              <a:rPr lang="hr-HR" dirty="0">
                <a:latin typeface="Times New Roman" panose="02020603050405020304" pitchFamily="18" charset="0"/>
                <a:cs typeface="Times New Roman" panose="02020603050405020304" pitchFamily="18" charset="0"/>
              </a:rPr>
              <a:t>                                                                         </a:t>
            </a:r>
            <a:r>
              <a:rPr lang="hr-HR" dirty="0" err="1">
                <a:latin typeface="Times New Roman" panose="02020603050405020304" pitchFamily="18" charset="0"/>
                <a:cs typeface="Times New Roman" panose="02020603050405020304" pitchFamily="18" charset="0"/>
              </a:rPr>
              <a:t>over</a:t>
            </a:r>
            <a:r>
              <a:rPr lang="hr-HR" dirty="0">
                <a:latin typeface="Times New Roman" panose="02020603050405020304" pitchFamily="18" charset="0"/>
                <a:cs typeface="Times New Roman" panose="02020603050405020304" pitchFamily="18" charset="0"/>
              </a:rPr>
              <a:t> time (6 </a:t>
            </a:r>
            <a:r>
              <a:rPr lang="hr-HR" dirty="0" err="1">
                <a:latin typeface="Times New Roman" panose="02020603050405020304" pitchFamily="18" charset="0"/>
                <a:cs typeface="Times New Roman" panose="02020603050405020304" pitchFamily="18" charset="0"/>
              </a:rPr>
              <a:t>per</a:t>
            </a:r>
            <a:r>
              <a:rPr lang="hr-HR" dirty="0">
                <a:latin typeface="Times New Roman" panose="02020603050405020304" pitchFamily="18" charset="0"/>
                <a:cs typeface="Times New Roman" panose="02020603050405020304" pitchFamily="18" charset="0"/>
              </a:rPr>
              <a:t> </a:t>
            </a:r>
            <a:r>
              <a:rPr lang="hr-HR" dirty="0" err="1">
                <a:latin typeface="Times New Roman" panose="02020603050405020304" pitchFamily="18" charset="0"/>
                <a:cs typeface="Times New Roman" panose="02020603050405020304" pitchFamily="18" charset="0"/>
              </a:rPr>
              <a:t>hour</a:t>
            </a:r>
            <a:r>
              <a:rPr lang="hr-HR" dirty="0">
                <a:latin typeface="Times New Roman" panose="02020603050405020304" pitchFamily="18" charset="0"/>
                <a:cs typeface="Times New Roman" panose="02020603050405020304" pitchFamily="18" charset="0"/>
              </a:rPr>
              <a:t>) </a:t>
            </a:r>
            <a:r>
              <a:rPr lang="hr-HR" dirty="0" err="1">
                <a:latin typeface="Times New Roman" panose="02020603050405020304" pitchFamily="18" charset="0"/>
                <a:cs typeface="Times New Roman" panose="02020603050405020304" pitchFamily="18" charset="0"/>
              </a:rPr>
              <a:t>with</a:t>
            </a:r>
            <a:r>
              <a:rPr lang="hr-HR" dirty="0">
                <a:latin typeface="Times New Roman" panose="02020603050405020304" pitchFamily="18" charset="0"/>
                <a:cs typeface="Times New Roman" panose="02020603050405020304" pitchFamily="18" charset="0"/>
              </a:rPr>
              <a:t> 50 % </a:t>
            </a:r>
            <a:r>
              <a:rPr lang="hr-HR" dirty="0" err="1">
                <a:latin typeface="Times New Roman" panose="02020603050405020304" pitchFamily="18" charset="0"/>
                <a:cs typeface="Times New Roman" panose="02020603050405020304" pitchFamily="18" charset="0"/>
              </a:rPr>
              <a:t>reduction</a:t>
            </a:r>
            <a:r>
              <a:rPr lang="hr-HR" dirty="0">
                <a:latin typeface="Times New Roman" panose="02020603050405020304" pitchFamily="18" charset="0"/>
                <a:cs typeface="Times New Roman" panose="02020603050405020304" pitchFamily="18" charset="0"/>
              </a:rPr>
              <a:t> </a:t>
            </a:r>
            <a:r>
              <a:rPr lang="hr-HR" dirty="0" err="1">
                <a:latin typeface="Times New Roman" panose="02020603050405020304" pitchFamily="18" charset="0"/>
                <a:cs typeface="Times New Roman" panose="02020603050405020304" pitchFamily="18" charset="0"/>
              </a:rPr>
              <a:t>every</a:t>
            </a:r>
            <a:r>
              <a:rPr lang="hr-HR" dirty="0">
                <a:latin typeface="Times New Roman" panose="02020603050405020304" pitchFamily="18" charset="0"/>
                <a:cs typeface="Times New Roman" panose="02020603050405020304" pitchFamily="18" charset="0"/>
              </a:rPr>
              <a:t> </a:t>
            </a:r>
            <a:r>
              <a:rPr lang="hr-HR" dirty="0" err="1">
                <a:latin typeface="Times New Roman" panose="02020603050405020304" pitchFamily="18" charset="0"/>
                <a:cs typeface="Times New Roman" panose="02020603050405020304" pitchFamily="18" charset="0"/>
              </a:rPr>
              <a:t>four</a:t>
            </a:r>
            <a:r>
              <a:rPr lang="hr-HR" dirty="0">
                <a:latin typeface="Times New Roman" panose="02020603050405020304" pitchFamily="18" charset="0"/>
                <a:cs typeface="Times New Roman" panose="02020603050405020304" pitchFamily="18" charset="0"/>
              </a:rPr>
              <a:t> </a:t>
            </a:r>
            <a:r>
              <a:rPr lang="hr-HR" dirty="0" err="1">
                <a:latin typeface="Times New Roman" panose="02020603050405020304" pitchFamily="18" charset="0"/>
                <a:cs typeface="Times New Roman" panose="02020603050405020304" pitchFamily="18" charset="0"/>
              </a:rPr>
              <a:t>years</a:t>
            </a:r>
            <a:r>
              <a:rPr lang="hr-HR" dirty="0">
                <a:latin typeface="Times New Roman" panose="02020603050405020304" pitchFamily="18" charset="0"/>
                <a:cs typeface="Times New Roman" panose="02020603050405020304" pitchFamily="18" charset="0"/>
              </a:rPr>
              <a:t>.</a:t>
            </a:r>
          </a:p>
          <a:p>
            <a:pPr algn="just"/>
            <a:r>
              <a:rPr lang="hr-HR" dirty="0" err="1">
                <a:latin typeface="Times New Roman" panose="02020603050405020304" pitchFamily="18" charset="0"/>
                <a:cs typeface="Times New Roman" panose="02020603050405020304" pitchFamily="18" charset="0"/>
              </a:rPr>
              <a:t>Halving</a:t>
            </a:r>
            <a:r>
              <a:rPr lang="hr-HR" dirty="0">
                <a:latin typeface="Times New Roman" panose="02020603050405020304" pitchFamily="18" charset="0"/>
                <a:cs typeface="Times New Roman" panose="02020603050405020304" pitchFamily="18" charset="0"/>
              </a:rPr>
              <a:t> (</a:t>
            </a:r>
            <a:r>
              <a:rPr lang="hr-HR" dirty="0" err="1">
                <a:latin typeface="Times New Roman" panose="02020603050405020304" pitchFamily="18" charset="0"/>
                <a:cs typeface="Times New Roman" panose="02020603050405020304" pitchFamily="18" charset="0"/>
              </a:rPr>
              <a:t>in</a:t>
            </a:r>
            <a:r>
              <a:rPr lang="hr-HR" dirty="0">
                <a:latin typeface="Times New Roman" panose="02020603050405020304" pitchFamily="18" charset="0"/>
                <a:cs typeface="Times New Roman" panose="02020603050405020304" pitchFamily="18" charset="0"/>
              </a:rPr>
              <a:t> </a:t>
            </a:r>
            <a:r>
              <a:rPr lang="hr-HR" dirty="0" err="1">
                <a:latin typeface="Times New Roman" panose="02020603050405020304" pitchFamily="18" charset="0"/>
                <a:cs typeface="Times New Roman" panose="02020603050405020304" pitchFamily="18" charset="0"/>
              </a:rPr>
              <a:t>theory</a:t>
            </a:r>
            <a:r>
              <a:rPr lang="hr-HR" dirty="0">
                <a:latin typeface="Times New Roman" panose="02020603050405020304" pitchFamily="18" charset="0"/>
                <a:cs typeface="Times New Roman" panose="02020603050405020304" pitchFamily="18" charset="0"/>
              </a:rPr>
              <a:t>) </a:t>
            </a:r>
            <a:r>
              <a:rPr lang="hr-HR" dirty="0" err="1">
                <a:latin typeface="Times New Roman" panose="02020603050405020304" pitchFamily="18" charset="0"/>
                <a:cs typeface="Times New Roman" panose="02020603050405020304" pitchFamily="18" charset="0"/>
              </a:rPr>
              <a:t>continues</a:t>
            </a:r>
            <a:r>
              <a:rPr lang="hr-HR" dirty="0">
                <a:latin typeface="Times New Roman" panose="02020603050405020304" pitchFamily="18" charset="0"/>
                <a:cs typeface="Times New Roman" panose="02020603050405020304" pitchFamily="18" charset="0"/>
              </a:rPr>
              <a:t> </a:t>
            </a:r>
            <a:r>
              <a:rPr lang="hr-HR" dirty="0" err="1">
                <a:latin typeface="Times New Roman" panose="02020603050405020304" pitchFamily="18" charset="0"/>
                <a:cs typeface="Times New Roman" panose="02020603050405020304" pitchFamily="18" charset="0"/>
              </a:rPr>
              <a:t>until</a:t>
            </a:r>
            <a:r>
              <a:rPr lang="hr-HR" dirty="0">
                <a:latin typeface="Times New Roman" panose="02020603050405020304" pitchFamily="18" charset="0"/>
                <a:cs typeface="Times New Roman" panose="02020603050405020304" pitchFamily="18" charset="0"/>
              </a:rPr>
              <a:t> 2110-2140 </a:t>
            </a:r>
            <a:r>
              <a:rPr lang="hr-HR" dirty="0" err="1">
                <a:latin typeface="Times New Roman" panose="02020603050405020304" pitchFamily="18" charset="0"/>
                <a:cs typeface="Times New Roman" panose="02020603050405020304" pitchFamily="18" charset="0"/>
              </a:rPr>
              <a:t>when</a:t>
            </a:r>
            <a:r>
              <a:rPr lang="hr-HR" dirty="0">
                <a:latin typeface="Times New Roman" panose="02020603050405020304" pitchFamily="18" charset="0"/>
                <a:cs typeface="Times New Roman" panose="02020603050405020304" pitchFamily="18" charset="0"/>
              </a:rPr>
              <a:t>                                                                                21 </a:t>
            </a:r>
            <a:r>
              <a:rPr lang="hr-HR" dirty="0" err="1">
                <a:latin typeface="Times New Roman" panose="02020603050405020304" pitchFamily="18" charset="0"/>
                <a:cs typeface="Times New Roman" panose="02020603050405020304" pitchFamily="18" charset="0"/>
              </a:rPr>
              <a:t>million</a:t>
            </a:r>
            <a:r>
              <a:rPr lang="hr-HR" dirty="0">
                <a:latin typeface="Times New Roman" panose="02020603050405020304" pitchFamily="18" charset="0"/>
                <a:cs typeface="Times New Roman" panose="02020603050405020304" pitchFamily="18" charset="0"/>
              </a:rPr>
              <a:t> BTC </a:t>
            </a:r>
            <a:r>
              <a:rPr lang="hr-HR" dirty="0" err="1">
                <a:latin typeface="Times New Roman" panose="02020603050405020304" pitchFamily="18" charset="0"/>
                <a:cs typeface="Times New Roman" panose="02020603050405020304" pitchFamily="18" charset="0"/>
              </a:rPr>
              <a:t>have</a:t>
            </a:r>
            <a:r>
              <a:rPr lang="hr-HR" dirty="0">
                <a:latin typeface="Times New Roman" panose="02020603050405020304" pitchFamily="18" charset="0"/>
                <a:cs typeface="Times New Roman" panose="02020603050405020304" pitchFamily="18" charset="0"/>
              </a:rPr>
              <a:t> </a:t>
            </a:r>
            <a:r>
              <a:rPr lang="hr-HR" dirty="0" err="1">
                <a:latin typeface="Times New Roman" panose="02020603050405020304" pitchFamily="18" charset="0"/>
                <a:cs typeface="Times New Roman" panose="02020603050405020304" pitchFamily="18" charset="0"/>
              </a:rPr>
              <a:t>been</a:t>
            </a:r>
            <a:r>
              <a:rPr lang="hr-HR" dirty="0">
                <a:latin typeface="Times New Roman" panose="02020603050405020304" pitchFamily="18" charset="0"/>
                <a:cs typeface="Times New Roman" panose="02020603050405020304" pitchFamily="18" charset="0"/>
              </a:rPr>
              <a:t> </a:t>
            </a:r>
            <a:r>
              <a:rPr lang="hr-HR" dirty="0" err="1">
                <a:latin typeface="Times New Roman" panose="02020603050405020304" pitchFamily="18" charset="0"/>
                <a:cs typeface="Times New Roman" panose="02020603050405020304" pitchFamily="18" charset="0"/>
              </a:rPr>
              <a:t>issued</a:t>
            </a:r>
            <a:r>
              <a:rPr lang="hr-HR" dirty="0">
                <a:latin typeface="Times New Roman" panose="02020603050405020304" pitchFamily="18" charset="0"/>
                <a:cs typeface="Times New Roman" panose="02020603050405020304" pitchFamily="18" charset="0"/>
              </a:rPr>
              <a:t>.</a:t>
            </a:r>
          </a:p>
          <a:p>
            <a:pPr marL="0" indent="0">
              <a:buNone/>
            </a:pPr>
            <a:endParaRPr lang="hr-HR" dirty="0"/>
          </a:p>
          <a:p>
            <a:endParaRPr lang="hr-HR" dirty="0"/>
          </a:p>
          <a:p>
            <a:endParaRPr lang="hr-HR" dirty="0"/>
          </a:p>
          <a:p>
            <a:endParaRPr lang="hr-HR" dirty="0"/>
          </a:p>
        </p:txBody>
      </p:sp>
    </p:spTree>
    <p:extLst>
      <p:ext uri="{BB962C8B-B14F-4D97-AF65-F5344CB8AC3E}">
        <p14:creationId xmlns:p14="http://schemas.microsoft.com/office/powerpoint/2010/main" val="4244865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childTnLst>
                                </p:cTn>
                              </p:par>
                              <p:par>
                                <p:cTn id="8" presetID="42"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1000"/>
                                        <p:tgtEl>
                                          <p:spTgt spid="8"/>
                                        </p:tgtEl>
                                      </p:cBhvr>
                                    </p:animEffect>
                                    <p:anim calcmode="lin" valueType="num">
                                      <p:cBhvr>
                                        <p:cTn id="11" dur="1000" fill="hold"/>
                                        <p:tgtEl>
                                          <p:spTgt spid="8"/>
                                        </p:tgtEl>
                                        <p:attrNameLst>
                                          <p:attrName>ppt_x</p:attrName>
                                        </p:attrNameLst>
                                      </p:cBhvr>
                                      <p:tavLst>
                                        <p:tav tm="0">
                                          <p:val>
                                            <p:strVal val="#ppt_x"/>
                                          </p:val>
                                        </p:tav>
                                        <p:tav tm="100000">
                                          <p:val>
                                            <p:strVal val="#ppt_x"/>
                                          </p:val>
                                        </p:tav>
                                      </p:tavLst>
                                    </p:anim>
                                    <p:anim calcmode="lin" valueType="num">
                                      <p:cBhvr>
                                        <p:cTn id="12"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xEl>
                                              <p:pRg st="0" end="0"/>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xEl>
                                              <p:pRg st="3" end="3"/>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uiExpand="1" build="p"/>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B88ED01-AC5C-46FF-95AD-C511F1F533AC}"/>
              </a:ext>
            </a:extLst>
          </p:cNvPr>
          <p:cNvSpPr>
            <a:spLocks noGrp="1"/>
          </p:cNvSpPr>
          <p:nvPr>
            <p:ph type="title"/>
          </p:nvPr>
        </p:nvSpPr>
        <p:spPr/>
        <p:txBody>
          <a:bodyPr/>
          <a:lstStyle/>
          <a:p>
            <a:r>
              <a:rPr lang="en-SG" dirty="0"/>
              <a:t>Importance of mining</a:t>
            </a:r>
          </a:p>
        </p:txBody>
      </p:sp>
      <p:sp>
        <p:nvSpPr>
          <p:cNvPr id="3" name="Content Placeholder 2">
            <a:extLst>
              <a:ext uri="{FF2B5EF4-FFF2-40B4-BE49-F238E27FC236}">
                <a16:creationId xmlns:a16="http://schemas.microsoft.com/office/drawing/2014/main" xmlns="" id="{61B8A47D-A5A2-44BA-810A-41E56F394E38}"/>
              </a:ext>
            </a:extLst>
          </p:cNvPr>
          <p:cNvSpPr>
            <a:spLocks noGrp="1"/>
          </p:cNvSpPr>
          <p:nvPr>
            <p:ph idx="1"/>
          </p:nvPr>
        </p:nvSpPr>
        <p:spPr/>
        <p:txBody>
          <a:bodyPr>
            <a:normAutofit fontScale="62500" lnSpcReduction="20000"/>
          </a:bodyPr>
          <a:lstStyle/>
          <a:p>
            <a:r>
              <a:rPr lang="en-SG" b="0" i="0" dirty="0">
                <a:solidFill>
                  <a:srgbClr val="111111"/>
                </a:solidFill>
                <a:effectLst/>
                <a:latin typeface="Times New Roman" panose="02020603050405020304" pitchFamily="18" charset="0"/>
                <a:cs typeface="Times New Roman" panose="02020603050405020304" pitchFamily="18" charset="0"/>
              </a:rPr>
              <a:t>Miners record all the transactions in the blockchain.</a:t>
            </a:r>
          </a:p>
          <a:p>
            <a:r>
              <a:rPr lang="en-SG" b="0" i="0" dirty="0">
                <a:solidFill>
                  <a:srgbClr val="111111"/>
                </a:solidFill>
                <a:effectLst/>
                <a:latin typeface="Times New Roman" panose="02020603050405020304" pitchFamily="18" charset="0"/>
                <a:cs typeface="Times New Roman" panose="02020603050405020304" pitchFamily="18" charset="0"/>
              </a:rPr>
              <a:t>Recording a string of transactions is insignificant for a modern computer, but mining is difficult because Bitcoin's software makes the process artificially time-consuming. </a:t>
            </a:r>
          </a:p>
          <a:p>
            <a:r>
              <a:rPr lang="en-SG" b="0" i="0" dirty="0">
                <a:solidFill>
                  <a:srgbClr val="111111"/>
                </a:solidFill>
                <a:effectLst/>
                <a:latin typeface="Times New Roman" panose="02020603050405020304" pitchFamily="18" charset="0"/>
                <a:cs typeface="Times New Roman" panose="02020603050405020304" pitchFamily="18" charset="0"/>
              </a:rPr>
              <a:t>Without the added difficulty, people could spoof transactions to enrich themselves or bankrupt other people. </a:t>
            </a:r>
          </a:p>
          <a:p>
            <a:r>
              <a:rPr lang="en-SG" b="0" i="0" dirty="0">
                <a:solidFill>
                  <a:srgbClr val="111111"/>
                </a:solidFill>
                <a:effectLst/>
                <a:latin typeface="Times New Roman" panose="02020603050405020304" pitchFamily="18" charset="0"/>
                <a:cs typeface="Times New Roman" panose="02020603050405020304" pitchFamily="18" charset="0"/>
              </a:rPr>
              <a:t>They could log a fraudulent transaction in the blockchain and pile so many small transactions on top of it that untangling the fraud would become impossible.</a:t>
            </a:r>
          </a:p>
          <a:p>
            <a:r>
              <a:rPr lang="en-SG" b="0" i="0" dirty="0">
                <a:solidFill>
                  <a:srgbClr val="111111"/>
                </a:solidFill>
                <a:effectLst/>
                <a:latin typeface="Times New Roman" panose="02020603050405020304" pitchFamily="18" charset="0"/>
                <a:cs typeface="Times New Roman" panose="02020603050405020304" pitchFamily="18" charset="0"/>
              </a:rPr>
              <a:t>By the same token, it would be easy to insert fraudulent transactions into past blocks. </a:t>
            </a:r>
          </a:p>
          <a:p>
            <a:r>
              <a:rPr lang="en-SG" b="0" i="0" dirty="0">
                <a:solidFill>
                  <a:srgbClr val="111111"/>
                </a:solidFill>
                <a:effectLst/>
                <a:latin typeface="Times New Roman" panose="02020603050405020304" pitchFamily="18" charset="0"/>
                <a:cs typeface="Times New Roman" panose="02020603050405020304" pitchFamily="18" charset="0"/>
              </a:rPr>
              <a:t>The network would become a sprawling, spammy mess of competing ledgers, and bitcoin would be worthless.</a:t>
            </a:r>
          </a:p>
          <a:p>
            <a:r>
              <a:rPr lang="en-SG" b="0" i="0" dirty="0">
                <a:solidFill>
                  <a:srgbClr val="111111"/>
                </a:solidFill>
                <a:effectLst/>
                <a:latin typeface="Times New Roman" panose="02020603050405020304" pitchFamily="18" charset="0"/>
                <a:cs typeface="Times New Roman" panose="02020603050405020304" pitchFamily="18" charset="0"/>
              </a:rPr>
              <a:t>Miners do not work to verify transactions by adding blocks to the distributed ledger purely out of a desire to see the Bitcoin network run smoothly; they are compensated for their work as well.</a:t>
            </a:r>
          </a:p>
        </p:txBody>
      </p:sp>
      <p:sp>
        <p:nvSpPr>
          <p:cNvPr id="4" name="Slide Number Placeholder 3">
            <a:extLst>
              <a:ext uri="{FF2B5EF4-FFF2-40B4-BE49-F238E27FC236}">
                <a16:creationId xmlns:a16="http://schemas.microsoft.com/office/drawing/2014/main" xmlns="" id="{4B68A0F5-386F-43A9-8D13-6185F0D8D50D}"/>
              </a:ext>
            </a:extLst>
          </p:cNvPr>
          <p:cNvSpPr>
            <a:spLocks noGrp="1"/>
          </p:cNvSpPr>
          <p:nvPr>
            <p:ph type="sldNum" sz="quarter" idx="12"/>
          </p:nvPr>
        </p:nvSpPr>
        <p:spPr/>
        <p:txBody>
          <a:bodyPr/>
          <a:lstStyle/>
          <a:p>
            <a:fld id="{B6F15528-21DE-4FAA-801E-634DDDAF4B2B}" type="slidenum">
              <a:rPr lang="en-US" smtClean="0"/>
              <a:pPr/>
              <a:t>82</a:t>
            </a:fld>
            <a:endParaRPr lang="en-US"/>
          </a:p>
        </p:txBody>
      </p:sp>
    </p:spTree>
    <p:extLst>
      <p:ext uri="{BB962C8B-B14F-4D97-AF65-F5344CB8AC3E}">
        <p14:creationId xmlns:p14="http://schemas.microsoft.com/office/powerpoint/2010/main" val="99449410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0D8BDCE-F2E1-4BCE-94D4-CD8502A07FDC}"/>
              </a:ext>
            </a:extLst>
          </p:cNvPr>
          <p:cNvSpPr>
            <a:spLocks noGrp="1"/>
          </p:cNvSpPr>
          <p:nvPr>
            <p:ph type="title"/>
          </p:nvPr>
        </p:nvSpPr>
        <p:spPr/>
        <p:txBody>
          <a:bodyPr/>
          <a:lstStyle/>
          <a:p>
            <a:r>
              <a:rPr lang="en-SG" dirty="0"/>
              <a:t>Halving</a:t>
            </a:r>
          </a:p>
        </p:txBody>
      </p:sp>
      <p:sp>
        <p:nvSpPr>
          <p:cNvPr id="3" name="Content Placeholder 2">
            <a:extLst>
              <a:ext uri="{FF2B5EF4-FFF2-40B4-BE49-F238E27FC236}">
                <a16:creationId xmlns:a16="http://schemas.microsoft.com/office/drawing/2014/main" xmlns="" id="{8F7ED7D3-B945-4AB9-801D-2DC4E340F81B}"/>
              </a:ext>
            </a:extLst>
          </p:cNvPr>
          <p:cNvSpPr>
            <a:spLocks noGrp="1"/>
          </p:cNvSpPr>
          <p:nvPr>
            <p:ph idx="1"/>
          </p:nvPr>
        </p:nvSpPr>
        <p:spPr/>
        <p:txBody>
          <a:bodyPr>
            <a:normAutofit fontScale="85000" lnSpcReduction="20000"/>
          </a:bodyPr>
          <a:lstStyle/>
          <a:p>
            <a:pPr algn="l"/>
            <a:r>
              <a:rPr lang="en-SG" dirty="0">
                <a:solidFill>
                  <a:srgbClr val="111111"/>
                </a:solidFill>
                <a:latin typeface="Times New Roman" panose="02020603050405020304" pitchFamily="18" charset="0"/>
                <a:cs typeface="Times New Roman" panose="02020603050405020304" pitchFamily="18" charset="0"/>
              </a:rPr>
              <a:t>M</a:t>
            </a:r>
            <a:r>
              <a:rPr lang="en-SG" b="0" i="0" dirty="0">
                <a:solidFill>
                  <a:srgbClr val="111111"/>
                </a:solidFill>
                <a:effectLst/>
                <a:latin typeface="Times New Roman" panose="02020603050405020304" pitchFamily="18" charset="0"/>
                <a:cs typeface="Times New Roman" panose="02020603050405020304" pitchFamily="18" charset="0"/>
              </a:rPr>
              <a:t>iners are rewarded with Bitcoin for verifying blocks of transactions. </a:t>
            </a:r>
          </a:p>
          <a:p>
            <a:pPr algn="l"/>
            <a:r>
              <a:rPr lang="en-SG" b="0" i="0" dirty="0">
                <a:solidFill>
                  <a:srgbClr val="111111"/>
                </a:solidFill>
                <a:effectLst/>
                <a:latin typeface="Times New Roman" panose="02020603050405020304" pitchFamily="18" charset="0"/>
                <a:cs typeface="Times New Roman" panose="02020603050405020304" pitchFamily="18" charset="0"/>
              </a:rPr>
              <a:t>This reward is cut in half every 210,000 blocks mined, or, about every four years. </a:t>
            </a:r>
          </a:p>
          <a:p>
            <a:pPr algn="l"/>
            <a:r>
              <a:rPr lang="en-SG" b="0" i="0" dirty="0">
                <a:solidFill>
                  <a:srgbClr val="111111"/>
                </a:solidFill>
                <a:effectLst/>
                <a:latin typeface="Times New Roman" panose="02020603050405020304" pitchFamily="18" charset="0"/>
                <a:cs typeface="Times New Roman" panose="02020603050405020304" pitchFamily="18" charset="0"/>
              </a:rPr>
              <a:t>This event is called the </a:t>
            </a:r>
            <a:r>
              <a:rPr lang="en-SG" b="0" i="0" u="sng" dirty="0">
                <a:solidFill>
                  <a:srgbClr val="2C40D0"/>
                </a:solidFill>
                <a:effectLst/>
                <a:latin typeface="Times New Roman" panose="02020603050405020304" pitchFamily="18" charset="0"/>
                <a:cs typeface="Times New Roman" panose="02020603050405020304" pitchFamily="18" charset="0"/>
              </a:rPr>
              <a:t>halving</a:t>
            </a:r>
            <a:r>
              <a:rPr lang="en-SG" b="0" i="0" dirty="0">
                <a:solidFill>
                  <a:srgbClr val="111111"/>
                </a:solidFill>
                <a:effectLst/>
                <a:latin typeface="Times New Roman" panose="02020603050405020304" pitchFamily="18" charset="0"/>
                <a:cs typeface="Times New Roman" panose="02020603050405020304" pitchFamily="18" charset="0"/>
              </a:rPr>
              <a:t> or the "</a:t>
            </a:r>
            <a:r>
              <a:rPr lang="en-SG" b="0" i="0" dirty="0" err="1">
                <a:solidFill>
                  <a:srgbClr val="111111"/>
                </a:solidFill>
                <a:effectLst/>
                <a:latin typeface="Times New Roman" panose="02020603050405020304" pitchFamily="18" charset="0"/>
                <a:cs typeface="Times New Roman" panose="02020603050405020304" pitchFamily="18" charset="0"/>
              </a:rPr>
              <a:t>halvening</a:t>
            </a:r>
            <a:r>
              <a:rPr lang="en-SG" b="0" i="0" dirty="0">
                <a:solidFill>
                  <a:srgbClr val="111111"/>
                </a:solidFill>
                <a:effectLst/>
                <a:latin typeface="Times New Roman" panose="02020603050405020304" pitchFamily="18" charset="0"/>
                <a:cs typeface="Times New Roman" panose="02020603050405020304" pitchFamily="18" charset="0"/>
              </a:rPr>
              <a:t>.“</a:t>
            </a:r>
          </a:p>
          <a:p>
            <a:pPr algn="l"/>
            <a:r>
              <a:rPr lang="en-SG" b="0" i="0" dirty="0">
                <a:solidFill>
                  <a:srgbClr val="111111"/>
                </a:solidFill>
                <a:effectLst/>
                <a:latin typeface="Times New Roman" panose="02020603050405020304" pitchFamily="18" charset="0"/>
                <a:cs typeface="Times New Roman" panose="02020603050405020304" pitchFamily="18" charset="0"/>
              </a:rPr>
              <a:t>This process is designed so that rewards for Bitcoin mining will continue until about 2140. </a:t>
            </a:r>
          </a:p>
          <a:p>
            <a:pPr algn="l"/>
            <a:r>
              <a:rPr lang="en-SG" b="0" i="0" dirty="0">
                <a:solidFill>
                  <a:srgbClr val="111111"/>
                </a:solidFill>
                <a:effectLst/>
                <a:latin typeface="Times New Roman" panose="02020603050405020304" pitchFamily="18" charset="0"/>
                <a:cs typeface="Times New Roman" panose="02020603050405020304" pitchFamily="18" charset="0"/>
              </a:rPr>
              <a:t>Once all Bitcoin is mined from the code and all </a:t>
            </a:r>
            <a:r>
              <a:rPr lang="en-SG" b="0" i="0" dirty="0" err="1">
                <a:solidFill>
                  <a:srgbClr val="111111"/>
                </a:solidFill>
                <a:effectLst/>
                <a:latin typeface="Times New Roman" panose="02020603050405020304" pitchFamily="18" charset="0"/>
                <a:cs typeface="Times New Roman" panose="02020603050405020304" pitchFamily="18" charset="0"/>
              </a:rPr>
              <a:t>halvings</a:t>
            </a:r>
            <a:r>
              <a:rPr lang="en-SG" b="0" i="0" dirty="0">
                <a:solidFill>
                  <a:srgbClr val="111111"/>
                </a:solidFill>
                <a:effectLst/>
                <a:latin typeface="Times New Roman" panose="02020603050405020304" pitchFamily="18" charset="0"/>
                <a:cs typeface="Times New Roman" panose="02020603050405020304" pitchFamily="18" charset="0"/>
              </a:rPr>
              <a:t> are finished, the miners will remain incentivized by fees that they will charge network users. </a:t>
            </a:r>
          </a:p>
          <a:p>
            <a:pPr algn="l"/>
            <a:r>
              <a:rPr lang="en-SG" b="0" i="0" dirty="0">
                <a:solidFill>
                  <a:srgbClr val="111111"/>
                </a:solidFill>
                <a:effectLst/>
                <a:latin typeface="Times New Roman" panose="02020603050405020304" pitchFamily="18" charset="0"/>
                <a:cs typeface="Times New Roman" panose="02020603050405020304" pitchFamily="18" charset="0"/>
              </a:rPr>
              <a:t>The hope is that healthy competition will keep fees low.</a:t>
            </a:r>
          </a:p>
          <a:p>
            <a:endParaRPr lang="en-SG" dirty="0"/>
          </a:p>
        </p:txBody>
      </p:sp>
      <p:sp>
        <p:nvSpPr>
          <p:cNvPr id="4" name="Slide Number Placeholder 3">
            <a:extLst>
              <a:ext uri="{FF2B5EF4-FFF2-40B4-BE49-F238E27FC236}">
                <a16:creationId xmlns:a16="http://schemas.microsoft.com/office/drawing/2014/main" xmlns="" id="{4D51AB25-A2A4-4FB5-ABB3-11DA2B4527AC}"/>
              </a:ext>
            </a:extLst>
          </p:cNvPr>
          <p:cNvSpPr>
            <a:spLocks noGrp="1"/>
          </p:cNvSpPr>
          <p:nvPr>
            <p:ph type="sldNum" sz="quarter" idx="12"/>
          </p:nvPr>
        </p:nvSpPr>
        <p:spPr/>
        <p:txBody>
          <a:bodyPr/>
          <a:lstStyle/>
          <a:p>
            <a:fld id="{B6F15528-21DE-4FAA-801E-634DDDAF4B2B}" type="slidenum">
              <a:rPr lang="en-US" smtClean="0"/>
              <a:pPr/>
              <a:t>83</a:t>
            </a:fld>
            <a:endParaRPr lang="en-US"/>
          </a:p>
        </p:txBody>
      </p:sp>
    </p:spTree>
    <p:extLst>
      <p:ext uri="{BB962C8B-B14F-4D97-AF65-F5344CB8AC3E}">
        <p14:creationId xmlns:p14="http://schemas.microsoft.com/office/powerpoint/2010/main" val="117332236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42C78D0-661D-4BCE-A967-0CD26CD4AC8D}"/>
              </a:ext>
            </a:extLst>
          </p:cNvPr>
          <p:cNvSpPr>
            <a:spLocks noGrp="1"/>
          </p:cNvSpPr>
          <p:nvPr>
            <p:ph type="title"/>
          </p:nvPr>
        </p:nvSpPr>
        <p:spPr/>
        <p:txBody>
          <a:bodyPr/>
          <a:lstStyle/>
          <a:p>
            <a:r>
              <a:rPr lang="en-SG" dirty="0"/>
              <a:t>How Hash work</a:t>
            </a:r>
          </a:p>
        </p:txBody>
      </p:sp>
      <p:sp>
        <p:nvSpPr>
          <p:cNvPr id="3" name="Content Placeholder 2">
            <a:extLst>
              <a:ext uri="{FF2B5EF4-FFF2-40B4-BE49-F238E27FC236}">
                <a16:creationId xmlns:a16="http://schemas.microsoft.com/office/drawing/2014/main" xmlns="" id="{8FD82001-EBF7-493A-AAC8-08FFFD6D3FEC}"/>
              </a:ext>
            </a:extLst>
          </p:cNvPr>
          <p:cNvSpPr>
            <a:spLocks noGrp="1"/>
          </p:cNvSpPr>
          <p:nvPr>
            <p:ph idx="1"/>
          </p:nvPr>
        </p:nvSpPr>
        <p:spPr/>
        <p:txBody>
          <a:bodyPr>
            <a:normAutofit fontScale="70000" lnSpcReduction="20000"/>
          </a:bodyPr>
          <a:lstStyle/>
          <a:p>
            <a:r>
              <a:rPr lang="en-SG" b="0" i="0" dirty="0">
                <a:solidFill>
                  <a:srgbClr val="111111"/>
                </a:solidFill>
                <a:effectLst/>
                <a:latin typeface="Times New Roman" panose="02020603050405020304" pitchFamily="18" charset="0"/>
                <a:cs typeface="Times New Roman" panose="02020603050405020304" pitchFamily="18" charset="0"/>
              </a:rPr>
              <a:t>The blockchain only contains validated transactions, which prevents </a:t>
            </a:r>
            <a:r>
              <a:rPr lang="en-SG" i="0" u="sng" dirty="0">
                <a:solidFill>
                  <a:schemeClr val="tx2"/>
                </a:solidFill>
                <a:effectLst/>
                <a:latin typeface="Times New Roman" panose="02020603050405020304" pitchFamily="18" charset="0"/>
                <a:cs typeface="Times New Roman" panose="02020603050405020304" pitchFamily="18" charset="0"/>
              </a:rPr>
              <a:t>fraudulent transactions </a:t>
            </a:r>
            <a:r>
              <a:rPr lang="en-SG" b="0" i="0" dirty="0">
                <a:solidFill>
                  <a:srgbClr val="111111"/>
                </a:solidFill>
                <a:effectLst/>
                <a:latin typeface="Times New Roman" panose="02020603050405020304" pitchFamily="18" charset="0"/>
                <a:cs typeface="Times New Roman" panose="02020603050405020304" pitchFamily="18" charset="0"/>
              </a:rPr>
              <a:t>and </a:t>
            </a:r>
            <a:r>
              <a:rPr lang="en-SG" b="0" i="0" u="sng" dirty="0">
                <a:solidFill>
                  <a:srgbClr val="2C40D0"/>
                </a:solidFill>
                <a:effectLst/>
                <a:latin typeface="Times New Roman" panose="02020603050405020304" pitchFamily="18" charset="0"/>
                <a:cs typeface="Times New Roman" panose="02020603050405020304" pitchFamily="18" charset="0"/>
              </a:rPr>
              <a:t>double spending</a:t>
            </a:r>
            <a:r>
              <a:rPr lang="en-SG" b="0" i="0" dirty="0">
                <a:solidFill>
                  <a:srgbClr val="111111"/>
                </a:solidFill>
                <a:effectLst/>
                <a:latin typeface="Times New Roman" panose="02020603050405020304" pitchFamily="18" charset="0"/>
                <a:cs typeface="Times New Roman" panose="02020603050405020304" pitchFamily="18" charset="0"/>
              </a:rPr>
              <a:t> of the currency. </a:t>
            </a:r>
          </a:p>
          <a:p>
            <a:r>
              <a:rPr lang="en-SG" b="0" i="0" dirty="0">
                <a:solidFill>
                  <a:srgbClr val="111111"/>
                </a:solidFill>
                <a:effectLst/>
                <a:latin typeface="Times New Roman" panose="02020603050405020304" pitchFamily="18" charset="0"/>
                <a:cs typeface="Times New Roman" panose="02020603050405020304" pitchFamily="18" charset="0"/>
              </a:rPr>
              <a:t>The resulting encrypted value is a series of numbers and letters that do not resemble the original data and is called a hash.</a:t>
            </a:r>
          </a:p>
          <a:p>
            <a:r>
              <a:rPr lang="en-SG" b="0" i="0" dirty="0">
                <a:solidFill>
                  <a:srgbClr val="111111"/>
                </a:solidFill>
                <a:effectLst/>
                <a:latin typeface="Times New Roman" panose="02020603050405020304" pitchFamily="18" charset="0"/>
                <a:cs typeface="Times New Roman" panose="02020603050405020304" pitchFamily="18" charset="0"/>
              </a:rPr>
              <a:t> </a:t>
            </a:r>
            <a:r>
              <a:rPr lang="en-SG" b="0" i="0" u="sng" dirty="0">
                <a:solidFill>
                  <a:srgbClr val="2C40D0"/>
                </a:solidFill>
                <a:effectLst/>
                <a:latin typeface="Times New Roman" panose="02020603050405020304" pitchFamily="18" charset="0"/>
                <a:cs typeface="Times New Roman" panose="02020603050405020304" pitchFamily="18" charset="0"/>
              </a:rPr>
              <a:t>Cryptocurrency mining</a:t>
            </a:r>
            <a:r>
              <a:rPr lang="en-SG" b="0" i="0" dirty="0">
                <a:solidFill>
                  <a:srgbClr val="111111"/>
                </a:solidFill>
                <a:effectLst/>
                <a:latin typeface="Times New Roman" panose="02020603050405020304" pitchFamily="18" charset="0"/>
                <a:cs typeface="Times New Roman" panose="02020603050405020304" pitchFamily="18" charset="0"/>
              </a:rPr>
              <a:t> involves working with this hash.</a:t>
            </a:r>
          </a:p>
          <a:p>
            <a:r>
              <a:rPr lang="en-SG" b="0" i="0" dirty="0">
                <a:solidFill>
                  <a:srgbClr val="111111"/>
                </a:solidFill>
                <a:effectLst/>
                <a:latin typeface="Times New Roman" panose="02020603050405020304" pitchFamily="18" charset="0"/>
                <a:cs typeface="Times New Roman" panose="02020603050405020304" pitchFamily="18" charset="0"/>
              </a:rPr>
              <a:t>Hashing requires processing the data from a block through a mathematical function, which results in an output of a fixed length. </a:t>
            </a:r>
          </a:p>
          <a:p>
            <a:r>
              <a:rPr lang="en-SG" b="0" i="0" dirty="0">
                <a:solidFill>
                  <a:srgbClr val="111111"/>
                </a:solidFill>
                <a:effectLst/>
                <a:latin typeface="Times New Roman" panose="02020603050405020304" pitchFamily="18" charset="0"/>
                <a:cs typeface="Times New Roman" panose="02020603050405020304" pitchFamily="18" charset="0"/>
              </a:rPr>
              <a:t>Using a fixed-length output increases security since anyone trying to decrypt the hash won’t be able to tell how long or short the input is simply by looking at the length of the output.</a:t>
            </a:r>
          </a:p>
          <a:p>
            <a:r>
              <a:rPr lang="en-SG" b="0" i="0" dirty="0">
                <a:solidFill>
                  <a:srgbClr val="111111"/>
                </a:solidFill>
                <a:effectLst/>
                <a:latin typeface="Times New Roman" panose="02020603050405020304" pitchFamily="18" charset="0"/>
                <a:cs typeface="Times New Roman" panose="02020603050405020304" pitchFamily="18" charset="0"/>
              </a:rPr>
              <a:t>Solving the hash starts with the data available in the block header and is essentially solving a complex mathematical problem. </a:t>
            </a:r>
          </a:p>
          <a:p>
            <a:r>
              <a:rPr lang="en-SG" b="0" i="0" dirty="0">
                <a:solidFill>
                  <a:srgbClr val="111111"/>
                </a:solidFill>
                <a:effectLst/>
                <a:latin typeface="Times New Roman" panose="02020603050405020304" pitchFamily="18" charset="0"/>
                <a:cs typeface="Times New Roman" panose="02020603050405020304" pitchFamily="18" charset="0"/>
              </a:rPr>
              <a:t>Each block header contains a version number, a timestamp, the hash used in the previous block, the hash of the Merkle Root, the </a:t>
            </a:r>
            <a:r>
              <a:rPr lang="en-SG" b="0" i="0" u="sng" dirty="0">
                <a:solidFill>
                  <a:srgbClr val="2C40D0"/>
                </a:solidFill>
                <a:effectLst/>
                <a:latin typeface="Times New Roman" panose="02020603050405020304" pitchFamily="18" charset="0"/>
                <a:cs typeface="Times New Roman" panose="02020603050405020304" pitchFamily="18" charset="0"/>
                <a:hlinkClick r:id="rId2"/>
              </a:rPr>
              <a:t>nonce</a:t>
            </a:r>
            <a:r>
              <a:rPr lang="en-SG" b="0" i="0" dirty="0">
                <a:solidFill>
                  <a:srgbClr val="111111"/>
                </a:solidFill>
                <a:effectLst/>
                <a:latin typeface="Times New Roman" panose="02020603050405020304" pitchFamily="18" charset="0"/>
                <a:cs typeface="Times New Roman" panose="02020603050405020304" pitchFamily="18" charset="0"/>
              </a:rPr>
              <a:t>, and the target hash.</a:t>
            </a:r>
            <a:endParaRPr lang="en-SG"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xmlns="" id="{2AD2709A-FE29-4D22-9A26-9AC5842C9A32}"/>
              </a:ext>
            </a:extLst>
          </p:cNvPr>
          <p:cNvSpPr>
            <a:spLocks noGrp="1"/>
          </p:cNvSpPr>
          <p:nvPr>
            <p:ph type="sldNum" sz="quarter" idx="12"/>
          </p:nvPr>
        </p:nvSpPr>
        <p:spPr/>
        <p:txBody>
          <a:bodyPr/>
          <a:lstStyle/>
          <a:p>
            <a:fld id="{B6F15528-21DE-4FAA-801E-634DDDAF4B2B}" type="slidenum">
              <a:rPr lang="en-US" smtClean="0"/>
              <a:pPr/>
              <a:t>84</a:t>
            </a:fld>
            <a:endParaRPr lang="en-US"/>
          </a:p>
        </p:txBody>
      </p:sp>
    </p:spTree>
    <p:extLst>
      <p:ext uri="{BB962C8B-B14F-4D97-AF65-F5344CB8AC3E}">
        <p14:creationId xmlns:p14="http://schemas.microsoft.com/office/powerpoint/2010/main" val="23003898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2352EB9-8894-4253-A0F2-843CE6FE155F}"/>
              </a:ext>
            </a:extLst>
          </p:cNvPr>
          <p:cNvSpPr>
            <a:spLocks noGrp="1"/>
          </p:cNvSpPr>
          <p:nvPr>
            <p:ph type="title"/>
          </p:nvPr>
        </p:nvSpPr>
        <p:spPr/>
        <p:txBody>
          <a:bodyPr/>
          <a:lstStyle/>
          <a:p>
            <a:r>
              <a:rPr lang="en-SG" dirty="0" err="1"/>
              <a:t>Cont</a:t>
            </a:r>
            <a:r>
              <a:rPr lang="en-SG" dirty="0"/>
              <a:t>….</a:t>
            </a:r>
          </a:p>
        </p:txBody>
      </p:sp>
      <p:sp>
        <p:nvSpPr>
          <p:cNvPr id="3" name="Content Placeholder 2">
            <a:extLst>
              <a:ext uri="{FF2B5EF4-FFF2-40B4-BE49-F238E27FC236}">
                <a16:creationId xmlns:a16="http://schemas.microsoft.com/office/drawing/2014/main" xmlns="" id="{190DB4BB-762C-4911-A1F6-FE851FAEC0A7}"/>
              </a:ext>
            </a:extLst>
          </p:cNvPr>
          <p:cNvSpPr>
            <a:spLocks noGrp="1"/>
          </p:cNvSpPr>
          <p:nvPr>
            <p:ph idx="1"/>
          </p:nvPr>
        </p:nvSpPr>
        <p:spPr>
          <a:xfrm>
            <a:off x="457200" y="1417638"/>
            <a:ext cx="8229600" cy="5165724"/>
          </a:xfrm>
        </p:spPr>
        <p:txBody>
          <a:bodyPr>
            <a:noAutofit/>
          </a:bodyPr>
          <a:lstStyle/>
          <a:p>
            <a:r>
              <a:rPr lang="en-SG" sz="2000" b="0" i="0" dirty="0">
                <a:solidFill>
                  <a:srgbClr val="111111"/>
                </a:solidFill>
                <a:effectLst/>
                <a:latin typeface="Times New Roman" panose="02020603050405020304" pitchFamily="18" charset="0"/>
                <a:cs typeface="Times New Roman" panose="02020603050405020304" pitchFamily="18" charset="0"/>
              </a:rPr>
              <a:t>The miner focuses on the nonce, a string of numbers. </a:t>
            </a:r>
          </a:p>
          <a:p>
            <a:r>
              <a:rPr lang="en-SG" sz="2000" b="0" i="0" dirty="0">
                <a:solidFill>
                  <a:srgbClr val="111111"/>
                </a:solidFill>
                <a:effectLst/>
                <a:latin typeface="Times New Roman" panose="02020603050405020304" pitchFamily="18" charset="0"/>
                <a:cs typeface="Times New Roman" panose="02020603050405020304" pitchFamily="18" charset="0"/>
              </a:rPr>
              <a:t>This number is appended to the hashed contents of the previous block, which is then hashed. </a:t>
            </a:r>
          </a:p>
          <a:p>
            <a:r>
              <a:rPr lang="en-SG" sz="2000" b="0" i="0" dirty="0">
                <a:solidFill>
                  <a:srgbClr val="111111"/>
                </a:solidFill>
                <a:effectLst/>
                <a:latin typeface="Times New Roman" panose="02020603050405020304" pitchFamily="18" charset="0"/>
                <a:cs typeface="Times New Roman" panose="02020603050405020304" pitchFamily="18" charset="0"/>
              </a:rPr>
              <a:t>If this new hash is less than or equal to the </a:t>
            </a:r>
            <a:r>
              <a:rPr lang="en-SG" sz="2000" b="0" i="0" u="sng" dirty="0">
                <a:solidFill>
                  <a:srgbClr val="2C40D0"/>
                </a:solidFill>
                <a:effectLst/>
                <a:latin typeface="Times New Roman" panose="02020603050405020304" pitchFamily="18" charset="0"/>
                <a:cs typeface="Times New Roman" panose="02020603050405020304" pitchFamily="18" charset="0"/>
              </a:rPr>
              <a:t>target hash</a:t>
            </a:r>
            <a:r>
              <a:rPr lang="en-SG" sz="2000" b="0" i="0" dirty="0">
                <a:solidFill>
                  <a:srgbClr val="111111"/>
                </a:solidFill>
                <a:effectLst/>
                <a:latin typeface="Times New Roman" panose="02020603050405020304" pitchFamily="18" charset="0"/>
                <a:cs typeface="Times New Roman" panose="02020603050405020304" pitchFamily="18" charset="0"/>
              </a:rPr>
              <a:t>, then it is accepted as the solution, the miner is given the reward, and the block is added to the blockchain.</a:t>
            </a:r>
          </a:p>
          <a:p>
            <a:pPr algn="l"/>
            <a:r>
              <a:rPr lang="en-SG" sz="2000" b="0" i="0" dirty="0">
                <a:solidFill>
                  <a:srgbClr val="111111"/>
                </a:solidFill>
                <a:effectLst/>
                <a:latin typeface="Times New Roman" panose="02020603050405020304" pitchFamily="18" charset="0"/>
                <a:cs typeface="Times New Roman" panose="02020603050405020304" pitchFamily="18" charset="0"/>
              </a:rPr>
              <a:t>Solving the hash requires the miner to determine which string to use as the nonce, which itself requires a significant amount of trial-and-error.</a:t>
            </a:r>
          </a:p>
          <a:p>
            <a:pPr algn="l"/>
            <a:r>
              <a:rPr lang="en-SG" sz="2000" b="0" i="0" dirty="0">
                <a:solidFill>
                  <a:srgbClr val="111111"/>
                </a:solidFill>
                <a:effectLst/>
                <a:latin typeface="Times New Roman" panose="02020603050405020304" pitchFamily="18" charset="0"/>
                <a:cs typeface="Times New Roman" panose="02020603050405020304" pitchFamily="18" charset="0"/>
              </a:rPr>
              <a:t>This is because the nonce is a random string. </a:t>
            </a:r>
          </a:p>
          <a:p>
            <a:pPr algn="l"/>
            <a:r>
              <a:rPr lang="en-SG" sz="2000" b="0" i="0" dirty="0">
                <a:solidFill>
                  <a:srgbClr val="111111"/>
                </a:solidFill>
                <a:effectLst/>
                <a:latin typeface="Times New Roman" panose="02020603050405020304" pitchFamily="18" charset="0"/>
                <a:cs typeface="Times New Roman" panose="02020603050405020304" pitchFamily="18" charset="0"/>
              </a:rPr>
              <a:t>It is highly unlikely that a miner will successfully come up with the correct nonce on the first try, meaning that the miner may potentially test a large number of nonce options before getting it right. </a:t>
            </a:r>
          </a:p>
          <a:p>
            <a:pPr algn="l"/>
            <a:r>
              <a:rPr lang="en-SG" sz="2000" b="0" i="0" dirty="0">
                <a:solidFill>
                  <a:srgbClr val="111111"/>
                </a:solidFill>
                <a:effectLst/>
                <a:latin typeface="Times New Roman" panose="02020603050405020304" pitchFamily="18" charset="0"/>
                <a:cs typeface="Times New Roman" panose="02020603050405020304" pitchFamily="18" charset="0"/>
              </a:rPr>
              <a:t>The greater the difficulty—a measure of how hard it is to create a hash that meets the requirement of the target hash—the longer it is likely to take to generate a solution</a:t>
            </a:r>
            <a:r>
              <a:rPr lang="en-SG" sz="2000" b="0" i="0" dirty="0" smtClean="0">
                <a:solidFill>
                  <a:srgbClr val="111111"/>
                </a:solidFill>
                <a:effectLst/>
                <a:latin typeface="Times New Roman" panose="02020603050405020304" pitchFamily="18" charset="0"/>
                <a:cs typeface="Times New Roman" panose="02020603050405020304" pitchFamily="18" charset="0"/>
              </a:rPr>
              <a:t>.</a:t>
            </a:r>
            <a:endParaRPr lang="en-SG" sz="2000" b="0" i="0" dirty="0">
              <a:solidFill>
                <a:srgbClr val="111111"/>
              </a:solidFill>
              <a:effectLst/>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xmlns="" id="{9FAFC32E-A0F0-4440-870F-7F1D17DA44A8}"/>
              </a:ext>
            </a:extLst>
          </p:cNvPr>
          <p:cNvSpPr>
            <a:spLocks noGrp="1"/>
          </p:cNvSpPr>
          <p:nvPr>
            <p:ph type="sldNum" sz="quarter" idx="12"/>
          </p:nvPr>
        </p:nvSpPr>
        <p:spPr/>
        <p:txBody>
          <a:bodyPr/>
          <a:lstStyle/>
          <a:p>
            <a:fld id="{B6F15528-21DE-4FAA-801E-634DDDAF4B2B}" type="slidenum">
              <a:rPr lang="en-US" smtClean="0"/>
              <a:pPr/>
              <a:t>85</a:t>
            </a:fld>
            <a:endParaRPr lang="en-US"/>
          </a:p>
        </p:txBody>
      </p:sp>
    </p:spTree>
    <p:extLst>
      <p:ext uri="{BB962C8B-B14F-4D97-AF65-F5344CB8AC3E}">
        <p14:creationId xmlns:p14="http://schemas.microsoft.com/office/powerpoint/2010/main" val="227116745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E69D964-A647-4194-B080-DE34B607CAD4}"/>
              </a:ext>
            </a:extLst>
          </p:cNvPr>
          <p:cNvSpPr>
            <a:spLocks noGrp="1"/>
          </p:cNvSpPr>
          <p:nvPr>
            <p:ph type="title"/>
          </p:nvPr>
        </p:nvSpPr>
        <p:spPr/>
        <p:txBody>
          <a:bodyPr>
            <a:normAutofit fontScale="90000"/>
          </a:bodyPr>
          <a:lstStyle/>
          <a:p>
            <a:r>
              <a:rPr lang="en-SG" b="0" i="0" dirty="0">
                <a:solidFill>
                  <a:srgbClr val="111111"/>
                </a:solidFill>
                <a:effectLst/>
                <a:latin typeface="SourceSansPro"/>
              </a:rPr>
              <a:t>An Example of a Hash</a:t>
            </a:r>
            <a:br>
              <a:rPr lang="en-SG" b="0" i="0" dirty="0">
                <a:solidFill>
                  <a:srgbClr val="111111"/>
                </a:solidFill>
                <a:effectLst/>
                <a:latin typeface="SourceSansPro"/>
              </a:rPr>
            </a:br>
            <a:endParaRPr lang="en-SG" dirty="0"/>
          </a:p>
        </p:txBody>
      </p:sp>
      <p:sp>
        <p:nvSpPr>
          <p:cNvPr id="3" name="Content Placeholder 2">
            <a:extLst>
              <a:ext uri="{FF2B5EF4-FFF2-40B4-BE49-F238E27FC236}">
                <a16:creationId xmlns:a16="http://schemas.microsoft.com/office/drawing/2014/main" xmlns="" id="{8C2C0D06-30BB-430D-B915-C95C2B234355}"/>
              </a:ext>
            </a:extLst>
          </p:cNvPr>
          <p:cNvSpPr>
            <a:spLocks noGrp="1"/>
          </p:cNvSpPr>
          <p:nvPr>
            <p:ph idx="1"/>
          </p:nvPr>
        </p:nvSpPr>
        <p:spPr/>
        <p:txBody>
          <a:bodyPr>
            <a:normAutofit fontScale="70000" lnSpcReduction="20000"/>
          </a:bodyPr>
          <a:lstStyle/>
          <a:p>
            <a:pPr algn="l"/>
            <a:r>
              <a:rPr lang="en-SG" b="0" i="0" dirty="0">
                <a:solidFill>
                  <a:srgbClr val="111111"/>
                </a:solidFill>
                <a:effectLst/>
                <a:latin typeface="Times New Roman" panose="02020603050405020304" pitchFamily="18" charset="0"/>
                <a:cs typeface="Times New Roman" panose="02020603050405020304" pitchFamily="18" charset="0"/>
              </a:rPr>
              <a:t>Hashing the word “hello” will produce an output that is the same length as the hash for “I am going to the store.” </a:t>
            </a:r>
          </a:p>
          <a:p>
            <a:pPr algn="l"/>
            <a:r>
              <a:rPr lang="en-SG" b="0" i="0" dirty="0">
                <a:solidFill>
                  <a:srgbClr val="111111"/>
                </a:solidFill>
                <a:effectLst/>
                <a:latin typeface="Times New Roman" panose="02020603050405020304" pitchFamily="18" charset="0"/>
                <a:cs typeface="Times New Roman" panose="02020603050405020304" pitchFamily="18" charset="0"/>
              </a:rPr>
              <a:t>The function used to generate the hash is deterministic, meaning that it will produce the same result each time the same input is used. </a:t>
            </a:r>
          </a:p>
          <a:p>
            <a:pPr algn="l"/>
            <a:r>
              <a:rPr lang="en-SG" dirty="0">
                <a:solidFill>
                  <a:srgbClr val="111111"/>
                </a:solidFill>
                <a:latin typeface="Times New Roman" panose="02020603050405020304" pitchFamily="18" charset="0"/>
                <a:cs typeface="Times New Roman" panose="02020603050405020304" pitchFamily="18" charset="0"/>
              </a:rPr>
              <a:t>I</a:t>
            </a:r>
            <a:r>
              <a:rPr lang="en-SG" b="0" i="0" dirty="0">
                <a:solidFill>
                  <a:srgbClr val="111111"/>
                </a:solidFill>
                <a:effectLst/>
                <a:latin typeface="Times New Roman" panose="02020603050405020304" pitchFamily="18" charset="0"/>
                <a:cs typeface="Times New Roman" panose="02020603050405020304" pitchFamily="18" charset="0"/>
              </a:rPr>
              <a:t>t also makes determining the input difficult (leading to mining), as well as makes small changes to the input result in an unrecognizable, entirely different hash.</a:t>
            </a:r>
          </a:p>
          <a:p>
            <a:pPr algn="l"/>
            <a:r>
              <a:rPr lang="en-SG" b="0" i="0" dirty="0">
                <a:solidFill>
                  <a:srgbClr val="111111"/>
                </a:solidFill>
                <a:effectLst/>
                <a:latin typeface="Times New Roman" panose="02020603050405020304" pitchFamily="18" charset="0"/>
                <a:cs typeface="Times New Roman" panose="02020603050405020304" pitchFamily="18" charset="0"/>
              </a:rPr>
              <a:t>Processing the hash functions needed to encrypt new blocks requires substantial computer processing power, which can be costly.</a:t>
            </a:r>
          </a:p>
          <a:p>
            <a:pPr algn="l"/>
            <a:r>
              <a:rPr lang="en-SG" b="0" i="0" dirty="0">
                <a:solidFill>
                  <a:srgbClr val="111111"/>
                </a:solidFill>
                <a:effectLst/>
                <a:latin typeface="Times New Roman" panose="02020603050405020304" pitchFamily="18" charset="0"/>
                <a:cs typeface="Times New Roman" panose="02020603050405020304" pitchFamily="18" charset="0"/>
              </a:rPr>
              <a:t> To entice individuals and companies, referred to as miners, to invest in the required technology, cryptocurrency networks reward them with both new cryptocurrency tokens and a transaction fee. </a:t>
            </a:r>
          </a:p>
          <a:p>
            <a:pPr algn="l"/>
            <a:r>
              <a:rPr lang="en-SG" b="0" i="0" dirty="0">
                <a:solidFill>
                  <a:srgbClr val="111111"/>
                </a:solidFill>
                <a:effectLst/>
                <a:latin typeface="Times New Roman" panose="02020603050405020304" pitchFamily="18" charset="0"/>
                <a:cs typeface="Times New Roman" panose="02020603050405020304" pitchFamily="18" charset="0"/>
              </a:rPr>
              <a:t>Miners are compensated only if they are the first to create a hash that meets the requirements outlined in the target hash.</a:t>
            </a:r>
          </a:p>
          <a:p>
            <a:endParaRPr lang="en-SG" dirty="0"/>
          </a:p>
        </p:txBody>
      </p:sp>
      <p:sp>
        <p:nvSpPr>
          <p:cNvPr id="4" name="Slide Number Placeholder 3">
            <a:extLst>
              <a:ext uri="{FF2B5EF4-FFF2-40B4-BE49-F238E27FC236}">
                <a16:creationId xmlns:a16="http://schemas.microsoft.com/office/drawing/2014/main" xmlns="" id="{3EE7854A-3E6C-437B-8907-1F4F1DA09F96}"/>
              </a:ext>
            </a:extLst>
          </p:cNvPr>
          <p:cNvSpPr>
            <a:spLocks noGrp="1"/>
          </p:cNvSpPr>
          <p:nvPr>
            <p:ph type="sldNum" sz="quarter" idx="12"/>
          </p:nvPr>
        </p:nvSpPr>
        <p:spPr/>
        <p:txBody>
          <a:bodyPr/>
          <a:lstStyle/>
          <a:p>
            <a:fld id="{B6F15528-21DE-4FAA-801E-634DDDAF4B2B}" type="slidenum">
              <a:rPr lang="en-US" smtClean="0"/>
              <a:pPr/>
              <a:t>86</a:t>
            </a:fld>
            <a:endParaRPr lang="en-US"/>
          </a:p>
        </p:txBody>
      </p:sp>
    </p:spTree>
    <p:extLst>
      <p:ext uri="{BB962C8B-B14F-4D97-AF65-F5344CB8AC3E}">
        <p14:creationId xmlns:p14="http://schemas.microsoft.com/office/powerpoint/2010/main" val="290327017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41220F5-9A68-4F55-9755-533824EF96C5}"/>
              </a:ext>
            </a:extLst>
          </p:cNvPr>
          <p:cNvSpPr>
            <a:spLocks noGrp="1"/>
          </p:cNvSpPr>
          <p:nvPr>
            <p:ph type="title"/>
          </p:nvPr>
        </p:nvSpPr>
        <p:spPr/>
        <p:txBody>
          <a:bodyPr/>
          <a:lstStyle/>
          <a:p>
            <a:r>
              <a:rPr lang="en-SG" dirty="0"/>
              <a:t>Transaction Process</a:t>
            </a:r>
          </a:p>
        </p:txBody>
      </p:sp>
      <p:pic>
        <p:nvPicPr>
          <p:cNvPr id="6" name="Content Placeholder 5">
            <a:extLst>
              <a:ext uri="{FF2B5EF4-FFF2-40B4-BE49-F238E27FC236}">
                <a16:creationId xmlns:a16="http://schemas.microsoft.com/office/drawing/2014/main" xmlns="" id="{D1C43292-4E47-46F0-BB5E-6BE7010C5589}"/>
              </a:ext>
            </a:extLst>
          </p:cNvPr>
          <p:cNvPicPr>
            <a:picLocks noGrp="1" noChangeAspect="1"/>
          </p:cNvPicPr>
          <p:nvPr>
            <p:ph idx="1"/>
          </p:nvPr>
        </p:nvPicPr>
        <p:blipFill>
          <a:blip r:embed="rId2"/>
          <a:stretch>
            <a:fillRect/>
          </a:stretch>
        </p:blipFill>
        <p:spPr>
          <a:xfrm>
            <a:off x="1247446" y="1600200"/>
            <a:ext cx="6649108" cy="4525963"/>
          </a:xfrm>
          <a:prstGeom prst="rect">
            <a:avLst/>
          </a:prstGeom>
        </p:spPr>
      </p:pic>
      <p:sp>
        <p:nvSpPr>
          <p:cNvPr id="3" name="Slide Number Placeholder 2">
            <a:extLst>
              <a:ext uri="{FF2B5EF4-FFF2-40B4-BE49-F238E27FC236}">
                <a16:creationId xmlns:a16="http://schemas.microsoft.com/office/drawing/2014/main" xmlns="" id="{72BFA142-7AB5-4F90-813A-943F21587FAC}"/>
              </a:ext>
            </a:extLst>
          </p:cNvPr>
          <p:cNvSpPr>
            <a:spLocks noGrp="1"/>
          </p:cNvSpPr>
          <p:nvPr>
            <p:ph type="sldNum" sz="quarter" idx="12"/>
          </p:nvPr>
        </p:nvSpPr>
        <p:spPr/>
        <p:txBody>
          <a:bodyPr/>
          <a:lstStyle/>
          <a:p>
            <a:fld id="{B6F15528-21DE-4FAA-801E-634DDDAF4B2B}" type="slidenum">
              <a:rPr lang="en-US" smtClean="0"/>
              <a:pPr/>
              <a:t>87</a:t>
            </a:fld>
            <a:endParaRPr lang="en-US"/>
          </a:p>
        </p:txBody>
      </p:sp>
    </p:spTree>
    <p:extLst>
      <p:ext uri="{BB962C8B-B14F-4D97-AF65-F5344CB8AC3E}">
        <p14:creationId xmlns:p14="http://schemas.microsoft.com/office/powerpoint/2010/main" val="185859438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80162" y="977884"/>
            <a:ext cx="6735188" cy="689195"/>
          </a:xfrm>
        </p:spPr>
        <p:txBody>
          <a:bodyPr>
            <a:normAutofit/>
          </a:bodyPr>
          <a:lstStyle/>
          <a:p>
            <a:r>
              <a:rPr lang="hr-HR" sz="3000" dirty="0">
                <a:latin typeface="Times New Roman" panose="02020603050405020304" pitchFamily="18" charset="0"/>
                <a:cs typeface="Times New Roman" panose="02020603050405020304" pitchFamily="18" charset="0"/>
              </a:rPr>
              <a:t>How </a:t>
            </a:r>
            <a:r>
              <a:rPr lang="hr-HR" sz="3000" dirty="0" err="1">
                <a:latin typeface="Times New Roman" panose="02020603050405020304" pitchFamily="18" charset="0"/>
                <a:cs typeface="Times New Roman" panose="02020603050405020304" pitchFamily="18" charset="0"/>
              </a:rPr>
              <a:t>can</a:t>
            </a:r>
            <a:r>
              <a:rPr lang="hr-HR" sz="3000" dirty="0">
                <a:latin typeface="Times New Roman" panose="02020603050405020304" pitchFamily="18" charset="0"/>
                <a:cs typeface="Times New Roman" panose="02020603050405020304" pitchFamily="18" charset="0"/>
              </a:rPr>
              <a:t> one </a:t>
            </a:r>
            <a:r>
              <a:rPr lang="hr-HR" sz="3000" dirty="0" err="1">
                <a:latin typeface="Times New Roman" panose="02020603050405020304" pitchFamily="18" charset="0"/>
                <a:cs typeface="Times New Roman" panose="02020603050405020304" pitchFamily="18" charset="0"/>
              </a:rPr>
              <a:t>obtain</a:t>
            </a:r>
            <a:r>
              <a:rPr lang="hr-HR" sz="3000" dirty="0">
                <a:latin typeface="Times New Roman" panose="02020603050405020304" pitchFamily="18" charset="0"/>
                <a:cs typeface="Times New Roman" panose="02020603050405020304" pitchFamily="18" charset="0"/>
              </a:rPr>
              <a:t> </a:t>
            </a:r>
            <a:r>
              <a:rPr lang="hr-HR" sz="3000" dirty="0" err="1">
                <a:latin typeface="Times New Roman" panose="02020603050405020304" pitchFamily="18" charset="0"/>
                <a:cs typeface="Times New Roman" panose="02020603050405020304" pitchFamily="18" charset="0"/>
              </a:rPr>
              <a:t>Bitcoins</a:t>
            </a:r>
            <a:r>
              <a:rPr lang="hr-HR" sz="3000" dirty="0">
                <a:latin typeface="Times New Roman" panose="02020603050405020304" pitchFamily="18" charset="0"/>
                <a:cs typeface="Times New Roman" panose="02020603050405020304" pitchFamily="18" charset="0"/>
              </a:rPr>
              <a:t>?</a:t>
            </a:r>
          </a:p>
        </p:txBody>
      </p:sp>
      <p:sp>
        <p:nvSpPr>
          <p:cNvPr id="3" name="Content Placeholder 2"/>
          <p:cNvSpPr>
            <a:spLocks noGrp="1"/>
          </p:cNvSpPr>
          <p:nvPr>
            <p:ph idx="1"/>
          </p:nvPr>
        </p:nvSpPr>
        <p:spPr/>
        <p:txBody>
          <a:bodyPr>
            <a:noAutofit/>
          </a:bodyPr>
          <a:lstStyle/>
          <a:p>
            <a:pPr marL="385763" indent="-385763" algn="just">
              <a:buFont typeface="+mj-lt"/>
              <a:buAutoNum type="arabicPeriod"/>
            </a:pPr>
            <a:r>
              <a:rPr lang="hr-HR" sz="2400" dirty="0" err="1">
                <a:latin typeface="Times New Roman" panose="02020603050405020304" pitchFamily="18" charset="0"/>
                <a:cs typeface="Times New Roman" panose="02020603050405020304" pitchFamily="18" charset="0"/>
              </a:rPr>
              <a:t>Earn</a:t>
            </a:r>
            <a:r>
              <a:rPr lang="hr-HR" sz="2400" dirty="0">
                <a:latin typeface="Times New Roman" panose="02020603050405020304" pitchFamily="18" charset="0"/>
                <a:cs typeface="Times New Roman" panose="02020603050405020304" pitchFamily="18" charset="0"/>
              </a:rPr>
              <a:t> </a:t>
            </a:r>
            <a:r>
              <a:rPr lang="hr-HR" sz="2400" dirty="0" err="1">
                <a:latin typeface="Times New Roman" panose="02020603050405020304" pitchFamily="18" charset="0"/>
                <a:cs typeface="Times New Roman" panose="02020603050405020304" pitchFamily="18" charset="0"/>
              </a:rPr>
              <a:t>Bitcoins</a:t>
            </a:r>
            <a:r>
              <a:rPr lang="hr-HR" sz="2400" dirty="0">
                <a:latin typeface="Times New Roman" panose="02020603050405020304" pitchFamily="18" charset="0"/>
                <a:cs typeface="Times New Roman" panose="02020603050405020304" pitchFamily="18" charset="0"/>
              </a:rPr>
              <a:t> </a:t>
            </a:r>
            <a:r>
              <a:rPr lang="hr-HR" sz="2400" dirty="0" err="1">
                <a:latin typeface="Times New Roman" panose="02020603050405020304" pitchFamily="18" charset="0"/>
                <a:cs typeface="Times New Roman" panose="02020603050405020304" pitchFamily="18" charset="0"/>
              </a:rPr>
              <a:t>from</a:t>
            </a:r>
            <a:r>
              <a:rPr lang="hr-HR" sz="2400" dirty="0">
                <a:latin typeface="Times New Roman" panose="02020603050405020304" pitchFamily="18" charset="0"/>
                <a:cs typeface="Times New Roman" panose="02020603050405020304" pitchFamily="18" charset="0"/>
              </a:rPr>
              <a:t> </a:t>
            </a:r>
            <a:r>
              <a:rPr lang="hr-HR" sz="2400" dirty="0" err="1">
                <a:latin typeface="Times New Roman" panose="02020603050405020304" pitchFamily="18" charset="0"/>
                <a:cs typeface="Times New Roman" panose="02020603050405020304" pitchFamily="18" charset="0"/>
              </a:rPr>
              <a:t>mining</a:t>
            </a:r>
            <a:endParaRPr lang="hr-HR" sz="2400" dirty="0">
              <a:latin typeface="Times New Roman" panose="02020603050405020304" pitchFamily="18" charset="0"/>
              <a:cs typeface="Times New Roman" panose="02020603050405020304" pitchFamily="18" charset="0"/>
            </a:endParaRPr>
          </a:p>
          <a:p>
            <a:pPr marL="385763" indent="-385763" algn="just">
              <a:buFont typeface="+mj-lt"/>
              <a:buAutoNum type="arabicPeriod"/>
            </a:pPr>
            <a:r>
              <a:rPr lang="hr-HR" sz="2400" dirty="0">
                <a:latin typeface="Times New Roman" panose="02020603050405020304" pitchFamily="18" charset="0"/>
                <a:cs typeface="Times New Roman" panose="02020603050405020304" pitchFamily="18" charset="0"/>
              </a:rPr>
              <a:t>Earn Bitcoins by accepting them as a means of payment </a:t>
            </a:r>
            <a:endParaRPr lang="en-SG" sz="2400" dirty="0">
              <a:latin typeface="Times New Roman" panose="02020603050405020304" pitchFamily="18" charset="0"/>
              <a:cs typeface="Times New Roman" panose="02020603050405020304" pitchFamily="18" charset="0"/>
            </a:endParaRPr>
          </a:p>
          <a:p>
            <a:pPr marL="385763" indent="-385763" algn="just">
              <a:buFont typeface="+mj-lt"/>
              <a:buAutoNum type="arabicPeriod"/>
            </a:pPr>
            <a:r>
              <a:rPr lang="hr-HR" sz="2400" dirty="0">
                <a:latin typeface="Times New Roman" panose="02020603050405020304" pitchFamily="18" charset="0"/>
                <a:cs typeface="Times New Roman" panose="02020603050405020304" pitchFamily="18" charset="0"/>
              </a:rPr>
              <a:t>Earn Bitcoins trough trading</a:t>
            </a:r>
          </a:p>
          <a:p>
            <a:pPr algn="just">
              <a:buFont typeface="+mj-lt"/>
              <a:buAutoNum type="arabicPeriod" startAt="3"/>
            </a:pPr>
            <a:r>
              <a:rPr lang="hr-HR" sz="2400" dirty="0" err="1">
                <a:latin typeface="Times New Roman" panose="02020603050405020304" pitchFamily="18" charset="0"/>
                <a:cs typeface="Times New Roman" panose="02020603050405020304" pitchFamily="18" charset="0"/>
              </a:rPr>
              <a:t>Earn</a:t>
            </a:r>
            <a:r>
              <a:rPr lang="hr-HR" sz="2400" dirty="0">
                <a:latin typeface="Times New Roman" panose="02020603050405020304" pitchFamily="18" charset="0"/>
                <a:cs typeface="Times New Roman" panose="02020603050405020304" pitchFamily="18" charset="0"/>
              </a:rPr>
              <a:t> </a:t>
            </a:r>
            <a:r>
              <a:rPr lang="hr-HR" sz="2400" dirty="0" err="1">
                <a:latin typeface="Times New Roman" panose="02020603050405020304" pitchFamily="18" charset="0"/>
                <a:cs typeface="Times New Roman" panose="02020603050405020304" pitchFamily="18" charset="0"/>
              </a:rPr>
              <a:t>Bitcoins</a:t>
            </a:r>
            <a:r>
              <a:rPr lang="hr-HR" sz="2400" dirty="0">
                <a:latin typeface="Times New Roman" panose="02020603050405020304" pitchFamily="18" charset="0"/>
                <a:cs typeface="Times New Roman" panose="02020603050405020304" pitchFamily="18" charset="0"/>
              </a:rPr>
              <a:t> as a </a:t>
            </a:r>
            <a:r>
              <a:rPr lang="hr-HR" sz="2400" dirty="0" err="1">
                <a:latin typeface="Times New Roman" panose="02020603050405020304" pitchFamily="18" charset="0"/>
                <a:cs typeface="Times New Roman" panose="02020603050405020304" pitchFamily="18" charset="0"/>
              </a:rPr>
              <a:t>regular</a:t>
            </a:r>
            <a:r>
              <a:rPr lang="hr-HR" sz="2400" dirty="0">
                <a:latin typeface="Times New Roman" panose="02020603050405020304" pitchFamily="18" charset="0"/>
                <a:cs typeface="Times New Roman" panose="02020603050405020304" pitchFamily="18" charset="0"/>
              </a:rPr>
              <a:t> </a:t>
            </a:r>
            <a:r>
              <a:rPr lang="hr-HR" sz="2400" dirty="0" err="1">
                <a:latin typeface="Times New Roman" panose="02020603050405020304" pitchFamily="18" charset="0"/>
                <a:cs typeface="Times New Roman" panose="02020603050405020304" pitchFamily="18" charset="0"/>
              </a:rPr>
              <a:t>income</a:t>
            </a:r>
            <a:r>
              <a:rPr lang="hr-HR" sz="2400" dirty="0">
                <a:latin typeface="Times New Roman" panose="02020603050405020304" pitchFamily="18" charset="0"/>
                <a:cs typeface="Times New Roman" panose="02020603050405020304" pitchFamily="18" charset="0"/>
              </a:rPr>
              <a:t> </a:t>
            </a:r>
          </a:p>
          <a:p>
            <a:pPr algn="just">
              <a:buFont typeface="+mj-lt"/>
              <a:buAutoNum type="arabicPeriod" startAt="3"/>
            </a:pPr>
            <a:r>
              <a:rPr lang="hr-HR" sz="2400" dirty="0" err="1">
                <a:latin typeface="Times New Roman" panose="02020603050405020304" pitchFamily="18" charset="0"/>
                <a:cs typeface="Times New Roman" panose="02020603050405020304" pitchFamily="18" charset="0"/>
              </a:rPr>
              <a:t>Earn</a:t>
            </a:r>
            <a:r>
              <a:rPr lang="hr-HR" sz="2400" dirty="0">
                <a:latin typeface="Times New Roman" panose="02020603050405020304" pitchFamily="18" charset="0"/>
                <a:cs typeface="Times New Roman" panose="02020603050405020304" pitchFamily="18" charset="0"/>
              </a:rPr>
              <a:t> </a:t>
            </a:r>
            <a:r>
              <a:rPr lang="hr-HR" sz="2400" dirty="0" err="1">
                <a:latin typeface="Times New Roman" panose="02020603050405020304" pitchFamily="18" charset="0"/>
                <a:cs typeface="Times New Roman" panose="02020603050405020304" pitchFamily="18" charset="0"/>
              </a:rPr>
              <a:t>Bitcoin</a:t>
            </a:r>
            <a:r>
              <a:rPr lang="hr-HR" sz="2400" dirty="0">
                <a:latin typeface="Times New Roman" panose="02020603050405020304" pitchFamily="18" charset="0"/>
                <a:cs typeface="Times New Roman" panose="02020603050405020304" pitchFamily="18" charset="0"/>
              </a:rPr>
              <a:t> </a:t>
            </a:r>
            <a:r>
              <a:rPr lang="hr-HR" sz="2400" dirty="0" err="1">
                <a:latin typeface="Times New Roman" panose="02020603050405020304" pitchFamily="18" charset="0"/>
                <a:cs typeface="Times New Roman" panose="02020603050405020304" pitchFamily="18" charset="0"/>
              </a:rPr>
              <a:t>from</a:t>
            </a:r>
            <a:r>
              <a:rPr lang="hr-HR" sz="2400" dirty="0">
                <a:latin typeface="Times New Roman" panose="02020603050405020304" pitchFamily="18" charset="0"/>
                <a:cs typeface="Times New Roman" panose="02020603050405020304" pitchFamily="18" charset="0"/>
              </a:rPr>
              <a:t> </a:t>
            </a:r>
            <a:r>
              <a:rPr lang="hr-HR" sz="2400" dirty="0" err="1">
                <a:latin typeface="Times New Roman" panose="02020603050405020304" pitchFamily="18" charset="0"/>
                <a:cs typeface="Times New Roman" panose="02020603050405020304" pitchFamily="18" charset="0"/>
              </a:rPr>
              <a:t>interest</a:t>
            </a:r>
            <a:r>
              <a:rPr lang="hr-HR" sz="2400" dirty="0">
                <a:latin typeface="Times New Roman" panose="02020603050405020304" pitchFamily="18" charset="0"/>
                <a:cs typeface="Times New Roman" panose="02020603050405020304" pitchFamily="18" charset="0"/>
              </a:rPr>
              <a:t> </a:t>
            </a:r>
            <a:r>
              <a:rPr lang="hr-HR" sz="2400" dirty="0" err="1">
                <a:latin typeface="Times New Roman" panose="02020603050405020304" pitchFamily="18" charset="0"/>
                <a:cs typeface="Times New Roman" panose="02020603050405020304" pitchFamily="18" charset="0"/>
              </a:rPr>
              <a:t>payments</a:t>
            </a:r>
            <a:endParaRPr lang="hr-HR" sz="2400" dirty="0">
              <a:latin typeface="Times New Roman" panose="02020603050405020304" pitchFamily="18" charset="0"/>
              <a:cs typeface="Times New Roman" panose="02020603050405020304" pitchFamily="18" charset="0"/>
            </a:endParaRPr>
          </a:p>
          <a:p>
            <a:pPr algn="just">
              <a:buFont typeface="+mj-lt"/>
              <a:buAutoNum type="arabicPeriod" startAt="3"/>
            </a:pPr>
            <a:r>
              <a:rPr lang="hr-HR" sz="2400" dirty="0">
                <a:latin typeface="Times New Roman" panose="02020603050405020304" pitchFamily="18" charset="0"/>
                <a:cs typeface="Times New Roman" panose="02020603050405020304" pitchFamily="18" charset="0"/>
              </a:rPr>
              <a:t>V</a:t>
            </a:r>
            <a:r>
              <a:rPr lang="en-US" sz="2400" dirty="0" err="1">
                <a:latin typeface="Times New Roman" panose="02020603050405020304" pitchFamily="18" charset="0"/>
                <a:cs typeface="Times New Roman" panose="02020603050405020304" pitchFamily="18" charset="0"/>
              </a:rPr>
              <a:t>arious</a:t>
            </a:r>
            <a:r>
              <a:rPr lang="en-US" sz="2400" dirty="0">
                <a:latin typeface="Times New Roman" panose="02020603050405020304" pitchFamily="18" charset="0"/>
                <a:cs typeface="Times New Roman" panose="02020603050405020304" pitchFamily="18" charset="0"/>
              </a:rPr>
              <a:t> ways</a:t>
            </a:r>
            <a:r>
              <a:rPr lang="hr-HR" sz="2400" dirty="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donations, gambling,</a:t>
            </a:r>
            <a:r>
              <a:rPr lang="hr-HR" sz="2400" dirty="0">
                <a:latin typeface="Times New Roman" panose="02020603050405020304" pitchFamily="18" charset="0"/>
                <a:cs typeface="Times New Roman" panose="02020603050405020304" pitchFamily="18" charset="0"/>
              </a:rPr>
              <a:t> </a:t>
            </a:r>
            <a:r>
              <a:rPr lang="hr-HR" sz="2400" dirty="0" err="1">
                <a:latin typeface="Times New Roman" panose="02020603050405020304" pitchFamily="18" charset="0"/>
                <a:cs typeface="Times New Roman" panose="02020603050405020304" pitchFamily="18" charset="0"/>
              </a:rPr>
              <a:t>getting</a:t>
            </a:r>
            <a:r>
              <a:rPr lang="hr-HR" sz="2400" dirty="0">
                <a:latin typeface="Times New Roman" panose="02020603050405020304" pitchFamily="18" charset="0"/>
                <a:cs typeface="Times New Roman" panose="02020603050405020304" pitchFamily="18" charset="0"/>
              </a:rPr>
              <a:t> </a:t>
            </a:r>
            <a:r>
              <a:rPr lang="hr-HR" sz="2400" dirty="0" err="1">
                <a:latin typeface="Times New Roman" panose="02020603050405020304" pitchFamily="18" charset="0"/>
                <a:cs typeface="Times New Roman" panose="02020603050405020304" pitchFamily="18" charset="0"/>
              </a:rPr>
              <a:t>tipped</a:t>
            </a:r>
            <a:r>
              <a:rPr lang="hr-HR" sz="2400" dirty="0">
                <a:latin typeface="Times New Roman" panose="02020603050405020304" pitchFamily="18" charset="0"/>
                <a:cs typeface="Times New Roman" panose="02020603050405020304" pitchFamily="18" charset="0"/>
              </a:rPr>
              <a:t>,</a:t>
            </a:r>
            <a:r>
              <a:rPr lang="en-US" sz="2400" dirty="0">
                <a:latin typeface="Times New Roman" panose="02020603050405020304" pitchFamily="18" charset="0"/>
                <a:cs typeface="Times New Roman" panose="02020603050405020304" pitchFamily="18" charset="0"/>
              </a:rPr>
              <a:t> completing tasks on websites...</a:t>
            </a:r>
            <a:r>
              <a:rPr lang="hr-HR" sz="2400" dirty="0">
                <a:latin typeface="Times New Roman" panose="02020603050405020304" pitchFamily="18" charset="0"/>
                <a:cs typeface="Times New Roman" panose="02020603050405020304" pitchFamily="18" charset="0"/>
              </a:rPr>
              <a:t>)</a:t>
            </a:r>
            <a:endParaRPr lang="en-US" sz="2400" dirty="0">
              <a:latin typeface="Times New Roman" panose="02020603050405020304" pitchFamily="18" charset="0"/>
              <a:cs typeface="Times New Roman" panose="02020603050405020304" pitchFamily="18" charset="0"/>
            </a:endParaRPr>
          </a:p>
          <a:p>
            <a:pPr marL="0" indent="0" algn="just">
              <a:buNone/>
            </a:pPr>
            <a:endParaRPr lang="hr-HR" sz="2400" dirty="0">
              <a:latin typeface="Times New Roman" panose="02020603050405020304" pitchFamily="18" charset="0"/>
              <a:cs typeface="Times New Roman" panose="02020603050405020304" pitchFamily="18" charset="0"/>
            </a:endParaRPr>
          </a:p>
        </p:txBody>
      </p:sp>
      <p:sp>
        <p:nvSpPr>
          <p:cNvPr id="5" name="Slide Number Placeholder 4"/>
          <p:cNvSpPr>
            <a:spLocks noGrp="1"/>
          </p:cNvSpPr>
          <p:nvPr>
            <p:ph type="sldNum" sz="quarter" idx="12"/>
          </p:nvPr>
        </p:nvSpPr>
        <p:spPr/>
        <p:txBody>
          <a:bodyPr/>
          <a:lstStyle/>
          <a:p>
            <a:fld id="{5E64A769-BC8D-419E-8CE7-7D37458A25DB}" type="slidenum">
              <a:rPr lang="hr-HR" smtClean="0"/>
              <a:t>88</a:t>
            </a:fld>
            <a:endParaRPr lang="hr-HR"/>
          </a:p>
        </p:txBody>
      </p:sp>
    </p:spTree>
    <p:extLst>
      <p:ext uri="{BB962C8B-B14F-4D97-AF65-F5344CB8AC3E}">
        <p14:creationId xmlns:p14="http://schemas.microsoft.com/office/powerpoint/2010/main" val="588486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xmlns="" id="{1B15ED52-F352-441B-82BF-E0EA34836D0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xmlns="" id="{3B2E3793-BFE6-45A2-9B7B-E18844431C9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H="1">
            <a:off x="0" y="-1"/>
            <a:ext cx="9143997"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xmlns="" id="{BC4C4868-CB8F-4AF9-9CDB-8108F2C19B6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10800000" flipH="1">
            <a:off x="-2" y="0"/>
            <a:ext cx="6086479"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xmlns="" id="{375E0459-6403-40CD-989D-56A4407CA12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H="1">
            <a:off x="6086474" y="-1"/>
            <a:ext cx="3057523"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xmlns="" id="{53E5B1A8-3AC9-4BD1-9BBC-78CA94F2D1B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344512" y="-1"/>
            <a:ext cx="8799485"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028699" y="294538"/>
            <a:ext cx="7421963" cy="1033669"/>
          </a:xfrm>
        </p:spPr>
        <p:txBody>
          <a:bodyPr>
            <a:normAutofit/>
          </a:bodyPr>
          <a:lstStyle/>
          <a:p>
            <a:r>
              <a:rPr lang="en-US" sz="3500" b="1">
                <a:solidFill>
                  <a:srgbClr val="FFFFFF"/>
                </a:solidFill>
              </a:rPr>
              <a:t>Cash Versus E-Money (E-Cash) </a:t>
            </a:r>
            <a:endParaRPr lang="en-US" sz="3500">
              <a:solidFill>
                <a:srgbClr val="FFFFFF"/>
              </a:solidFill>
            </a:endParaRPr>
          </a:p>
        </p:txBody>
      </p:sp>
      <p:sp>
        <p:nvSpPr>
          <p:cNvPr id="3" name="Content Placeholder 2"/>
          <p:cNvSpPr>
            <a:spLocks noGrp="1"/>
          </p:cNvSpPr>
          <p:nvPr>
            <p:ph idx="1"/>
          </p:nvPr>
        </p:nvSpPr>
        <p:spPr>
          <a:xfrm>
            <a:off x="1028699" y="2318197"/>
            <a:ext cx="7293023" cy="3683358"/>
          </a:xfrm>
        </p:spPr>
        <p:txBody>
          <a:bodyPr anchor="ctr">
            <a:normAutofit/>
          </a:bodyPr>
          <a:lstStyle/>
          <a:p>
            <a:r>
              <a:rPr lang="en-US" sz="1700" b="1" dirty="0"/>
              <a:t>Cash or money is- </a:t>
            </a:r>
          </a:p>
          <a:p>
            <a:pPr lvl="1">
              <a:buNone/>
            </a:pPr>
            <a:r>
              <a:rPr lang="en-US" sz="1700" dirty="0"/>
              <a:t>- the most common anonymous form of payment. Anyone can walk up, purchase an item, and pay in cash without having to show identification. </a:t>
            </a:r>
          </a:p>
          <a:p>
            <a:pPr lvl="1">
              <a:buNone/>
            </a:pPr>
            <a:r>
              <a:rPr lang="en-US" sz="1700" dirty="0"/>
              <a:t>- a medium of exchange to simplify transaction defined by a national authority to represent value. </a:t>
            </a:r>
          </a:p>
          <a:p>
            <a:pPr lvl="1">
              <a:buNone/>
            </a:pPr>
            <a:r>
              <a:rPr lang="en-US" sz="1700" dirty="0"/>
              <a:t>- a standard of value (to make it easier to decide on the worth of goods) </a:t>
            </a:r>
          </a:p>
          <a:p>
            <a:pPr lvl="1">
              <a:buNone/>
            </a:pPr>
            <a:r>
              <a:rPr lang="en-US" sz="1700" dirty="0"/>
              <a:t> </a:t>
            </a:r>
          </a:p>
          <a:p>
            <a:endParaRPr lang="en-US" sz="1700" dirty="0"/>
          </a:p>
        </p:txBody>
      </p:sp>
      <p:sp>
        <p:nvSpPr>
          <p:cNvPr id="4" name="Slide Number Placeholder 3">
            <a:extLst>
              <a:ext uri="{FF2B5EF4-FFF2-40B4-BE49-F238E27FC236}">
                <a16:creationId xmlns:a16="http://schemas.microsoft.com/office/drawing/2014/main" xmlns="" id="{10B7CADE-627E-4A0F-AFE7-B32516D9811B}"/>
              </a:ext>
            </a:extLst>
          </p:cNvPr>
          <p:cNvSpPr>
            <a:spLocks noGrp="1"/>
          </p:cNvSpPr>
          <p:nvPr>
            <p:ph type="sldNum" sz="quarter" idx="12"/>
          </p:nvPr>
        </p:nvSpPr>
        <p:spPr/>
        <p:txBody>
          <a:bodyPr/>
          <a:lstStyle/>
          <a:p>
            <a:fld id="{B6F15528-21DE-4FAA-801E-634DDDAF4B2B}" type="slidenum">
              <a:rPr lang="en-US" smtClean="0"/>
              <a:pPr/>
              <a:t>9</a:t>
            </a:fld>
            <a:endParaRPr lang="en-US"/>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14427</TotalTime>
  <Words>8495</Words>
  <Application>Microsoft Office PowerPoint</Application>
  <PresentationFormat>On-screen Show (4:3)</PresentationFormat>
  <Paragraphs>701</Paragraphs>
  <Slides>88</Slides>
  <Notes>2</Notes>
  <HiddenSlides>0</HiddenSlides>
  <MMClips>1</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88</vt:i4>
      </vt:variant>
    </vt:vector>
  </HeadingPairs>
  <TitlesOfParts>
    <vt:vector size="98" baseType="lpstr">
      <vt:lpstr>Arial</vt:lpstr>
      <vt:lpstr>Calibri</vt:lpstr>
      <vt:lpstr>Gotham</vt:lpstr>
      <vt:lpstr>Lato</vt:lpstr>
      <vt:lpstr>Lora</vt:lpstr>
      <vt:lpstr>Roboto</vt:lpstr>
      <vt:lpstr>SourceSansPro</vt:lpstr>
      <vt:lpstr>Times New Roman</vt:lpstr>
      <vt:lpstr>Wingdings</vt:lpstr>
      <vt:lpstr>Office Theme</vt:lpstr>
      <vt:lpstr>Payment Issues in E-Commerce</vt:lpstr>
      <vt:lpstr>Introduction</vt:lpstr>
      <vt:lpstr>What is Electronic Payment</vt:lpstr>
      <vt:lpstr>Benefit of E-Payment</vt:lpstr>
      <vt:lpstr>Demerits of E-payment</vt:lpstr>
      <vt:lpstr>Requirements of Payment Systems in E-Commerce </vt:lpstr>
      <vt:lpstr>Continue…</vt:lpstr>
      <vt:lpstr>Crucial Factors or Features of Payment Methods</vt:lpstr>
      <vt:lpstr>Cash Versus E-Money (E-Cash) </vt:lpstr>
      <vt:lpstr>Continue..</vt:lpstr>
      <vt:lpstr>Merits/ Features of Cash </vt:lpstr>
      <vt:lpstr>Demerits of using Cash: </vt:lpstr>
      <vt:lpstr>Key Features or characteristics of E-Money </vt:lpstr>
      <vt:lpstr>Types of E-Money </vt:lpstr>
      <vt:lpstr>Continue…</vt:lpstr>
      <vt:lpstr>Requirements for Internet-based payments </vt:lpstr>
      <vt:lpstr>Continue…</vt:lpstr>
      <vt:lpstr>Continue…</vt:lpstr>
      <vt:lpstr>PowerPoint Presentation</vt:lpstr>
      <vt:lpstr>Some Keywords</vt:lpstr>
      <vt:lpstr>Money Laundering (Cont..)</vt:lpstr>
      <vt:lpstr>Examples of Money Laundering</vt:lpstr>
      <vt:lpstr>PowerPoint Presentation</vt:lpstr>
      <vt:lpstr>Continue..</vt:lpstr>
      <vt:lpstr>Continue…</vt:lpstr>
      <vt:lpstr>Continue…</vt:lpstr>
      <vt:lpstr>Continue…</vt:lpstr>
      <vt:lpstr>What is Credit Card</vt:lpstr>
      <vt:lpstr>Parties Involved in a Credit Card Transaction </vt:lpstr>
      <vt:lpstr>Manual Credit Card Transaction </vt:lpstr>
      <vt:lpstr>Continue…</vt:lpstr>
      <vt:lpstr>PowerPoint Presentation</vt:lpstr>
      <vt:lpstr>Continue…</vt:lpstr>
      <vt:lpstr>Credit Card Payment using Secure Socket Layer </vt:lpstr>
      <vt:lpstr>Continue…</vt:lpstr>
      <vt:lpstr>Credit card payment using SSL </vt:lpstr>
      <vt:lpstr>Continue..</vt:lpstr>
      <vt:lpstr>Continue…</vt:lpstr>
      <vt:lpstr>Some Important Notes to be Pointed</vt:lpstr>
      <vt:lpstr>PowerPoint Presentation</vt:lpstr>
      <vt:lpstr>Secure Electronic Transaction (SET) Protocol</vt:lpstr>
      <vt:lpstr>SET (Continue…)</vt:lpstr>
      <vt:lpstr>Phases of SET Protocol</vt:lpstr>
      <vt:lpstr>Credit card transactions using SET protocol</vt:lpstr>
      <vt:lpstr>Continue..</vt:lpstr>
      <vt:lpstr>Continue…</vt:lpstr>
      <vt:lpstr>PowerPoint Presentation</vt:lpstr>
      <vt:lpstr>Main Features of SET</vt:lpstr>
      <vt:lpstr>Dual Signature (DS)</vt:lpstr>
      <vt:lpstr>DS (Continue…)</vt:lpstr>
      <vt:lpstr>Figure: Duel Signature System</vt:lpstr>
      <vt:lpstr>Electronic Fund Transfer (EFT)</vt:lpstr>
      <vt:lpstr>Clearance of Cheques in EFT </vt:lpstr>
      <vt:lpstr>Clearance of Cheques in EFT</vt:lpstr>
      <vt:lpstr>PowerPoint Presentation</vt:lpstr>
      <vt:lpstr>Electronic Clearing Service </vt:lpstr>
      <vt:lpstr>PowerPoint Presentation</vt:lpstr>
      <vt:lpstr>Real Time Gross Sattlement (RTGS)</vt:lpstr>
      <vt:lpstr>How RTGS Works</vt:lpstr>
      <vt:lpstr>RTGS vs EFT</vt:lpstr>
      <vt:lpstr>ELECTRONIC CHEQUE PAYMENT </vt:lpstr>
      <vt:lpstr>PowerPoint Presentation</vt:lpstr>
      <vt:lpstr>PowerPoint Presentation</vt:lpstr>
      <vt:lpstr>PowerPoint Presentation</vt:lpstr>
      <vt:lpstr>PowerPoint Presentation</vt:lpstr>
      <vt:lpstr>PowerPoint Presentation</vt:lpstr>
      <vt:lpstr>Cryptocurrency</vt:lpstr>
      <vt:lpstr>How many cryptocurrencies are there </vt:lpstr>
      <vt:lpstr>Why are cryptocurrencies so popular </vt:lpstr>
      <vt:lpstr> Are Cryptocurrency a good investment</vt:lpstr>
      <vt:lpstr>How do I buy Cryptocurrency</vt:lpstr>
      <vt:lpstr>What is Bitcoin? (Introduction)</vt:lpstr>
      <vt:lpstr>What is it based on? (coindesk.com)</vt:lpstr>
      <vt:lpstr>It’s decentralized</vt:lpstr>
      <vt:lpstr>PowerPoint Presentation</vt:lpstr>
      <vt:lpstr>PowerPoint Presentation</vt:lpstr>
      <vt:lpstr>What is Block Chain</vt:lpstr>
      <vt:lpstr>How Does BlockChain Works?</vt:lpstr>
      <vt:lpstr>What is Nonce? </vt:lpstr>
      <vt:lpstr>Explaining nonce in Blockchain </vt:lpstr>
      <vt:lpstr>How are Bitcoins created - Mining process</vt:lpstr>
      <vt:lpstr>Importance of mining</vt:lpstr>
      <vt:lpstr>Halving</vt:lpstr>
      <vt:lpstr>How Hash work</vt:lpstr>
      <vt:lpstr>Cont….</vt:lpstr>
      <vt:lpstr>An Example of a Hash </vt:lpstr>
      <vt:lpstr>Transaction Process</vt:lpstr>
      <vt:lpstr>How can one obtain Bitcoins?</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Payment Issues in E-Commerce</dc:title>
  <dc:creator>Admin User</dc:creator>
  <cp:lastModifiedBy>Microsoft account</cp:lastModifiedBy>
  <cp:revision>155</cp:revision>
  <dcterms:created xsi:type="dcterms:W3CDTF">2006-08-16T00:00:00Z</dcterms:created>
  <dcterms:modified xsi:type="dcterms:W3CDTF">2023-02-11T02:28:21Z</dcterms:modified>
</cp:coreProperties>
</file>